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56"/>
  </p:notesMasterIdLst>
  <p:sldIdLst>
    <p:sldId id="257" r:id="rId2"/>
    <p:sldId id="327" r:id="rId3"/>
    <p:sldId id="347" r:id="rId4"/>
    <p:sldId id="350" r:id="rId5"/>
    <p:sldId id="290" r:id="rId6"/>
    <p:sldId id="351" r:id="rId7"/>
    <p:sldId id="289" r:id="rId8"/>
    <p:sldId id="349" r:id="rId9"/>
    <p:sldId id="284" r:id="rId10"/>
    <p:sldId id="352" r:id="rId11"/>
    <p:sldId id="285" r:id="rId12"/>
    <p:sldId id="286" r:id="rId13"/>
    <p:sldId id="287" r:id="rId14"/>
    <p:sldId id="288" r:id="rId15"/>
    <p:sldId id="348" r:id="rId16"/>
    <p:sldId id="291" r:id="rId17"/>
    <p:sldId id="301" r:id="rId18"/>
    <p:sldId id="328" r:id="rId19"/>
    <p:sldId id="292" r:id="rId20"/>
    <p:sldId id="329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299" r:id="rId37"/>
    <p:sldId id="330" r:id="rId38"/>
    <p:sldId id="331" r:id="rId39"/>
    <p:sldId id="346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25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E1470-C7BC-448B-A401-BC3322B398C6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6EA9C-22C7-4896-BE05-DF32DD20F8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4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E01B65-48FA-43F2-9E31-578E450221E9}" type="slidenum">
              <a:rPr lang="ru-RU" altLang="ru-RU">
                <a:solidFill>
                  <a:prstClr val="black"/>
                </a:solidFill>
              </a:rPr>
              <a:pPr eaLnBrk="1" hangingPunct="1"/>
              <a:t>25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026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69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13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5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FBBC6-759C-437E-AB61-C6D83DCE8125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393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10968959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59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3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6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05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7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2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78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12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F1CBD-F335-4E9D-A94E-2FCAECD71F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2E88D-C61F-4700-8A79-BFCABC2254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4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5%D1%87%D0%B5%D0%BD%D0%B8%D0%B5_%D0%BC%D1%8B%D1%81%D0%B0_%D0%98%D0%B3%D0%BE%D0%BB%D1%8C%D0%BD%D0%BE%D0%B3%D0%BE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ntarctic_circumpolar_current" TargetMode="External"/><Relationship Id="rId5" Type="http://schemas.openxmlformats.org/officeDocument/2006/relationships/hyperlink" Target="http://ru.wikipedia.org/wiki/%D0%90%D0%BD%D1%82%D0%B0%D1%80%D0%BA%D1%82%D0%B8%D1%87%D0%B5%D1%81%D0%BA%D0%BE%D0%B5_%D1%86%D0%B8%D1%80%D0%BA%D1%83%D0%BC%D0%BF%D0%BE%D0%BB%D1%8F%D1%80%D0%BD%D0%BE%D0%B5_%D1%82%D0%B5%D1%87%D0%B5%D0%BD%D0%B8%D0%B5" TargetMode="External"/><Relationship Id="rId4" Type="http://schemas.openxmlformats.org/officeDocument/2006/relationships/hyperlink" Target="http://en.wikipedia.org/wiki/Agulhas_Curre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://kafa-info.com.ua/news/photo_1.php?id=14857" TargetMode="External"/><Relationship Id="rId3" Type="http://schemas.openxmlformats.org/officeDocument/2006/relationships/image" Target="../media/image27.jpeg"/><Relationship Id="rId7" Type="http://schemas.openxmlformats.org/officeDocument/2006/relationships/hyperlink" Target="http://edator.ru/images/downloads/0.41911500%201275574897.jpg" TargetMode="External"/><Relationship Id="rId12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hyperlink" Target="http://www.dietmarka.ru/eng/img/catalog/28.jpg" TargetMode="External"/><Relationship Id="rId5" Type="http://schemas.openxmlformats.org/officeDocument/2006/relationships/hyperlink" Target="http://susi778.ru/shop/products_pictures/morsk%20kapusta%20dl%20salata%20big2_enl_enl.jpg" TargetMode="External"/><Relationship Id="rId10" Type="http://schemas.openxmlformats.org/officeDocument/2006/relationships/image" Target="../media/image31.jpeg"/><Relationship Id="rId4" Type="http://schemas.openxmlformats.org/officeDocument/2006/relationships/image" Target="../media/image28.jpeg"/><Relationship Id="rId9" Type="http://schemas.openxmlformats.org/officeDocument/2006/relationships/hyperlink" Target="http://www.24-7-365.ru/pictures/1031280b.jpg" TargetMode="External"/><Relationship Id="rId1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dostavkavtomske.ru/published/publicdata/DOSTAVKAVTOMSKE/attachments/SC/products_pictures/%D0%9E%D0%A0%D0%91%D0%98%D0%A2%20%D1%81%D0%BB%D0%B0%D0%B4%D0%BA%D0%B0%D1%8F%20%D0%BC%D1%8F%D1%82%D0%B0_en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www.lenreactiv.ru/admin/nomen_new/upload/0/2/mini20.jpg" TargetMode="Externa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uskulspb.ru/data/food_products/cddbb6d.jpg" TargetMode="External"/><Relationship Id="rId13" Type="http://schemas.openxmlformats.org/officeDocument/2006/relationships/hyperlink" Target="http://www.bodybuilding.com/store/lean/images/lean_system_7_450_white.jpeg" TargetMode="External"/><Relationship Id="rId18" Type="http://schemas.openxmlformats.org/officeDocument/2006/relationships/image" Target="../media/image50.jpeg"/><Relationship Id="rId3" Type="http://schemas.openxmlformats.org/officeDocument/2006/relationships/image" Target="../media/image42.jpeg"/><Relationship Id="rId21" Type="http://schemas.openxmlformats.org/officeDocument/2006/relationships/hyperlink" Target="http://fucoxan.intersetevik.ru/fucoxan_.jpg" TargetMode="External"/><Relationship Id="rId7" Type="http://schemas.openxmlformats.org/officeDocument/2006/relationships/image" Target="../media/image44.jpeg"/><Relationship Id="rId12" Type="http://schemas.openxmlformats.org/officeDocument/2006/relationships/image" Target="../media/image47.jpeg"/><Relationship Id="rId17" Type="http://schemas.openxmlformats.org/officeDocument/2006/relationships/hyperlink" Target="http://www.hayashi.ru/UserFiles/Image/img1960_89435.jpg" TargetMode="External"/><Relationship Id="rId25" Type="http://schemas.openxmlformats.org/officeDocument/2006/relationships/image" Target="../media/image54.jpeg"/><Relationship Id="rId2" Type="http://schemas.openxmlformats.org/officeDocument/2006/relationships/hyperlink" Target="http://www.herbsgardenshealth.com/images/Weight_loss_Pics/FucoXanThin2.jpg" TargetMode="External"/><Relationship Id="rId16" Type="http://schemas.openxmlformats.org/officeDocument/2006/relationships/image" Target="../media/image49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dybuilding.com/store/gardenoflife/images/fucothin_450_white.jpeg" TargetMode="External"/><Relationship Id="rId11" Type="http://schemas.openxmlformats.org/officeDocument/2006/relationships/hyperlink" Target="http://www.bodybuilding.com/store/maxn/images/fucolean_450_white.jpeg" TargetMode="External"/><Relationship Id="rId24" Type="http://schemas.openxmlformats.org/officeDocument/2006/relationships/image" Target="../media/image53.jpeg"/><Relationship Id="rId5" Type="http://schemas.openxmlformats.org/officeDocument/2006/relationships/image" Target="../media/image43.jpeg"/><Relationship Id="rId15" Type="http://schemas.openxmlformats.org/officeDocument/2006/relationships/hyperlink" Target="http://www.naturaplant.ro/uploads/avatars/Products/2009/01/22/6e2d5d50a943a0e0d738377f51011685_800x800.jpg" TargetMode="External"/><Relationship Id="rId23" Type="http://schemas.openxmlformats.org/officeDocument/2006/relationships/hyperlink" Target="http://vitanetonline.com/images/products/42907.jpg" TargetMode="External"/><Relationship Id="rId10" Type="http://schemas.openxmlformats.org/officeDocument/2006/relationships/image" Target="../media/image46.png"/><Relationship Id="rId19" Type="http://schemas.openxmlformats.org/officeDocument/2006/relationships/hyperlink" Target="http://www.aandd.mags.ru/linkpics/kinko1s.jpg" TargetMode="External"/><Relationship Id="rId4" Type="http://schemas.openxmlformats.org/officeDocument/2006/relationships/hyperlink" Target="http://www.evitamins.com/images/products/1400/20100118_766.jpg" TargetMode="External"/><Relationship Id="rId9" Type="http://schemas.openxmlformats.org/officeDocument/2006/relationships/image" Target="../media/image45.jpeg"/><Relationship Id="rId14" Type="http://schemas.openxmlformats.org/officeDocument/2006/relationships/image" Target="../media/image48.jpeg"/><Relationship Id="rId22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Algins%C3%A4ure.svg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upload.wikimedia.org/wikipedia/commons/1/1e/Algins%C3%A4ure.sv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ngustamin.ru/img/alginacid.jpg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gopomiru.ru/tumannyj-albion-stanovitsya-dostupnee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otpusk21.ru/vokrug-sveta/puteshestvie-v-velikobritaniya/tumannyi_albion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4600" dirty="0">
                <a:latin typeface="Arial" panose="020B0604020202020204" pitchFamily="34" charset="0"/>
              </a:rPr>
              <a:t>Роль водорослей в жизни </a:t>
            </a:r>
            <a:r>
              <a:rPr lang="ru-RU" altLang="ru-RU" sz="4600" dirty="0" smtClean="0">
                <a:latin typeface="Arial" panose="020B0604020202020204" pitchFamily="34" charset="0"/>
              </a:rPr>
              <a:t>человека (2 часть)</a:t>
            </a:r>
            <a:endParaRPr lang="ru-RU" altLang="ru-RU" sz="4600" dirty="0">
              <a:latin typeface="Arial" panose="020B0604020202020204" pitchFamily="34" charset="0"/>
            </a:endParaRPr>
          </a:p>
        </p:txBody>
      </p:sp>
      <p:sp>
        <p:nvSpPr>
          <p:cNvPr id="92165" name="Rectang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z="2600">
                <a:latin typeface="Arial" panose="020B0604020202020204" pitchFamily="34" charset="0"/>
              </a:rPr>
              <a:t>Белякова Г.А.</a:t>
            </a:r>
          </a:p>
        </p:txBody>
      </p:sp>
    </p:spTree>
    <p:extLst>
      <p:ext uri="{BB962C8B-B14F-4D97-AF65-F5344CB8AC3E}">
        <p14:creationId xmlns:p14="http://schemas.microsoft.com/office/powerpoint/2010/main" xmlns="" val="30456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451598"/>
            <a:ext cx="9949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Наибольшее </a:t>
            </a:r>
            <a:r>
              <a:rPr lang="ru-RU" dirty="0" smtClean="0"/>
              <a:t>значение придается искусственно получаемым, «стандартизованным» материалам с кремнеземными структурами строго определенной формы. Они могли бы использоваться как уникальные фильтры, катализаторы и сорбенты с заданным размером пор, микрокапсулы для лекарств, упрочняющие наполнители композитов, дифракционные решетки оптических датчиков и др.</a:t>
            </a:r>
            <a:br>
              <a:rPr lang="ru-RU" dirty="0" smtClean="0"/>
            </a:br>
            <a:r>
              <a:rPr lang="ru-RU" dirty="0" smtClean="0"/>
              <a:t>Еще </a:t>
            </a:r>
            <a:r>
              <a:rPr lang="ru-RU" dirty="0" smtClean="0"/>
              <a:t>большие </a:t>
            </a:r>
            <a:r>
              <a:rPr lang="ru-RU" dirty="0" smtClean="0"/>
              <a:t>возможности открывает создание структур, повторяющих трехмерный кремнеземный скелет, но имеющих иной химический состав.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0753" y="2781321"/>
            <a:ext cx="10577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Необходимо </a:t>
            </a:r>
            <a:r>
              <a:rPr lang="ru-RU" dirty="0" smtClean="0"/>
              <a:t>провести исследования специфических белков и генов, «задающих» ту или иную форму кремнеземного скелета, чтобы в результате получать нужные для техники формы (уже известен белок, называемый </a:t>
            </a:r>
            <a:r>
              <a:rPr lang="ru-RU" dirty="0" err="1" smtClean="0"/>
              <a:t>стаффином</a:t>
            </a:r>
            <a:r>
              <a:rPr lang="ru-RU" dirty="0" smtClean="0"/>
              <a:t>, который управляет синтезом микроскопических структур из растворенных в воде кремнекислот</a:t>
            </a:r>
            <a:r>
              <a:rPr lang="ru-RU" dirty="0" smtClean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Форму скелетов можно менять, вводя те или иные растворимые соли в искусственную среду обитания водорослей. В принципе возможно «научить» отдельные еще живые водоросли находить определенные места на какой-либо подложке и закрепляться на ней, т.е. подойти к процессу </a:t>
            </a:r>
            <a:r>
              <a:rPr lang="ru-RU" dirty="0" err="1" smtClean="0"/>
              <a:t>самосборки</a:t>
            </a:r>
            <a:r>
              <a:rPr lang="ru-RU" dirty="0" smtClean="0"/>
              <a:t> нужных функциональных структур.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2221" y="5999161"/>
            <a:ext cx="11159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Э.Г.Раков. Диатомовые водоросли и </a:t>
            </a:r>
            <a:r>
              <a:rPr lang="ru-RU" dirty="0" err="1" smtClean="0"/>
              <a:t>нанотехнология</a:t>
            </a:r>
            <a:r>
              <a:rPr lang="ru-RU" dirty="0" smtClean="0"/>
              <a:t> ,  </a:t>
            </a:r>
            <a:r>
              <a:rPr lang="ru-RU" dirty="0" smtClean="0"/>
              <a:t>№ 48/2004 журнала "Химия" издательского дома "Первое сентября".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копиров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50"/>
            <a:ext cx="9144000" cy="62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56493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ver-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5989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77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38113"/>
            <a:ext cx="7704137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0746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4294967295"/>
          </p:nvPr>
        </p:nvSpPr>
        <p:spPr>
          <a:xfrm>
            <a:off x="0" y="142875"/>
            <a:ext cx="9286875" cy="4857750"/>
          </a:xfrm>
        </p:spPr>
        <p:txBody>
          <a:bodyPr>
            <a:normAutofit lnSpcReduction="10000"/>
          </a:bodyPr>
          <a:lstStyle/>
          <a:p>
            <a:r>
              <a:rPr lang="ru-RU" altLang="ru-RU" sz="2000" b="1" dirty="0"/>
              <a:t>Микросхемы из водорослей</a:t>
            </a:r>
            <a:endParaRPr lang="ru-RU" altLang="ru-RU" sz="2000" dirty="0"/>
          </a:p>
          <a:p>
            <a:r>
              <a:rPr lang="ru-RU" altLang="ru-RU" sz="2000" dirty="0" err="1"/>
              <a:t>Kenneth</a:t>
            </a:r>
            <a:r>
              <a:rPr lang="ru-RU" altLang="ru-RU" sz="2000" dirty="0"/>
              <a:t> </a:t>
            </a:r>
            <a:r>
              <a:rPr lang="ru-RU" altLang="ru-RU" sz="2000" dirty="0" err="1"/>
              <a:t>Sandhage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 (</a:t>
            </a:r>
            <a:r>
              <a:rPr lang="ru-RU" altLang="ru-RU" sz="2000" dirty="0" err="1" smtClean="0"/>
              <a:t>К.</a:t>
            </a:r>
            <a:r>
              <a:rPr lang="ru-RU" sz="2000" dirty="0" err="1" smtClean="0"/>
              <a:t>Сэндхейдж</a:t>
            </a:r>
            <a:r>
              <a:rPr lang="ru-RU" sz="2000" dirty="0" smtClean="0"/>
              <a:t>).</a:t>
            </a:r>
            <a:r>
              <a:rPr lang="ru-RU" sz="2000" dirty="0" smtClean="0"/>
              <a:t> </a:t>
            </a:r>
            <a:r>
              <a:rPr lang="ru-RU" altLang="ru-RU" sz="2000" dirty="0" smtClean="0"/>
              <a:t> из </a:t>
            </a:r>
            <a:r>
              <a:rPr lang="ru-RU" altLang="ru-RU" sz="2000" dirty="0"/>
              <a:t>Технологического института штата Джорджия рассчитывает использовать многообразие кремнеземных панцирей диатомей для разработки компонентов </a:t>
            </a:r>
            <a:r>
              <a:rPr lang="ru-RU" altLang="ru-RU" sz="2000" dirty="0" smtClean="0"/>
              <a:t>трехмерных электронных </a:t>
            </a:r>
            <a:r>
              <a:rPr lang="ru-RU" altLang="ru-RU" sz="2000" dirty="0"/>
              <a:t>схем будущего, куда более сложных и мощных, чем их современные аналоги. Но изготовление таких схем на основе привычного метода литографии — процесс очень трудоемкий, поэтому стоит попробовать разработать новую биологическую технологию. Правда, кремнеземные панцири диатомей не проводят электричество, однако обработка парами металлов при температуре до 900°C позволяет замещать в диатомовых панцирях диоксид кремния электропроводным диоксидом титана или оксидом магния. Вполне возможно, что генетические исследования вскоре позволят выращивать диатомовые компоненты заданной формы и размера, из которых, после необходимой химической обработки, можно будет собирать сложные объемные </a:t>
            </a:r>
            <a:r>
              <a:rPr lang="ru-RU" altLang="ru-RU" sz="2000" dirty="0" err="1"/>
              <a:t>наноструктуры</a:t>
            </a:r>
            <a:r>
              <a:rPr lang="ru-RU" altLang="ru-RU" sz="2000" dirty="0"/>
              <a:t>.</a:t>
            </a:r>
            <a:br>
              <a:rPr lang="ru-RU" altLang="ru-RU" sz="2000" dirty="0"/>
            </a:br>
            <a:r>
              <a:rPr lang="ru-RU" altLang="ru-RU" sz="2000" dirty="0"/>
              <a:t/>
            </a:r>
            <a:br>
              <a:rPr lang="ru-RU" altLang="ru-RU" sz="2000" dirty="0"/>
            </a:br>
            <a:endParaRPr lang="ru-RU" altLang="ru-RU" sz="2000" dirty="0"/>
          </a:p>
        </p:txBody>
      </p:sp>
      <p:pic>
        <p:nvPicPr>
          <p:cNvPr id="37891" name="Рисунок 1" descr="http://gtresearchnews.gatech.edu/reshor/rh-w07/diat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506914"/>
            <a:ext cx="31432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4" descr="http://gtresearchnews.gatech.edu/reshor/rh-w07/diat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643439"/>
            <a:ext cx="192881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5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7797" y="2666580"/>
            <a:ext cx="49814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</a:t>
            </a:r>
            <a:r>
              <a:rPr lang="ru-RU" dirty="0" smtClean="0"/>
              <a:t>При</a:t>
            </a:r>
            <a:r>
              <a:rPr lang="ru-RU" dirty="0" smtClean="0"/>
              <a:t> изучении осадочных пород диатомовые водоросли широко используются в </a:t>
            </a:r>
            <a:endParaRPr lang="ru-RU" dirty="0" smtClean="0"/>
          </a:p>
          <a:p>
            <a:r>
              <a:rPr lang="ru-RU" b="1" dirty="0" smtClean="0"/>
              <a:t>стратиграфических</a:t>
            </a:r>
            <a:r>
              <a:rPr lang="ru-RU" b="1" dirty="0" smtClean="0"/>
              <a:t> </a:t>
            </a:r>
            <a:r>
              <a:rPr lang="ru-RU" b="1" dirty="0" smtClean="0"/>
              <a:t>и палеогеографических</a:t>
            </a:r>
            <a:r>
              <a:rPr lang="ru-RU" b="1" dirty="0" smtClean="0"/>
              <a:t> </a:t>
            </a:r>
            <a:endParaRPr lang="ru-RU" b="1" dirty="0" smtClean="0"/>
          </a:p>
          <a:p>
            <a:r>
              <a:rPr lang="ru-RU" b="1" dirty="0" smtClean="0"/>
              <a:t>целях</a:t>
            </a:r>
            <a:r>
              <a:rPr lang="ru-RU" dirty="0" smtClean="0"/>
              <a:t>. Видовая и экологическая характеристика комплексов найденных в </a:t>
            </a:r>
            <a:r>
              <a:rPr lang="ru-RU" dirty="0" smtClean="0"/>
              <a:t>осадках створок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диатомей</a:t>
            </a:r>
            <a:r>
              <a:rPr lang="ru-RU" dirty="0" smtClean="0"/>
              <a:t> позволяет судить о процессе </a:t>
            </a:r>
            <a:endParaRPr lang="ru-RU" dirty="0" smtClean="0"/>
          </a:p>
          <a:p>
            <a:r>
              <a:rPr lang="ru-RU" dirty="0" smtClean="0"/>
              <a:t>образования</a:t>
            </a:r>
            <a:r>
              <a:rPr lang="ru-RU" dirty="0" smtClean="0"/>
              <a:t> осадков и условиях среды в </a:t>
            </a:r>
            <a:endParaRPr lang="ru-RU" dirty="0" smtClean="0"/>
          </a:p>
          <a:p>
            <a:r>
              <a:rPr lang="ru-RU" dirty="0" smtClean="0"/>
              <a:t>период осадконакопления</a:t>
            </a:r>
            <a:r>
              <a:rPr lang="ru-RU" dirty="0" smtClean="0"/>
              <a:t>. Количественное </a:t>
            </a:r>
            <a:endParaRPr lang="ru-RU" dirty="0" smtClean="0"/>
          </a:p>
          <a:p>
            <a:r>
              <a:rPr lang="ru-RU" dirty="0" smtClean="0"/>
              <a:t>распределение</a:t>
            </a:r>
            <a:r>
              <a:rPr lang="ru-RU" dirty="0" smtClean="0"/>
              <a:t> диатомей позволяет определять </a:t>
            </a:r>
            <a:r>
              <a:rPr lang="ru-RU" dirty="0" smtClean="0"/>
              <a:t>температурные условия</a:t>
            </a:r>
            <a:r>
              <a:rPr lang="ru-RU" dirty="0" smtClean="0"/>
              <a:t>, существовавшие </a:t>
            </a:r>
            <a:endParaRPr lang="ru-RU" dirty="0" smtClean="0"/>
          </a:p>
          <a:p>
            <a:r>
              <a:rPr lang="ru-RU" dirty="0" smtClean="0"/>
              <a:t>во</a:t>
            </a:r>
            <a:r>
              <a:rPr lang="ru-RU" dirty="0" smtClean="0"/>
              <a:t> </a:t>
            </a:r>
            <a:r>
              <a:rPr lang="ru-RU" dirty="0" smtClean="0"/>
              <a:t>время отложения</a:t>
            </a:r>
            <a:r>
              <a:rPr lang="ru-RU" dirty="0" smtClean="0"/>
              <a:t> осадков, и </a:t>
            </a:r>
            <a:endParaRPr lang="ru-RU" dirty="0" smtClean="0"/>
          </a:p>
          <a:p>
            <a:r>
              <a:rPr lang="ru-RU" dirty="0" smtClean="0"/>
              <a:t>Восстанавливать климатическую</a:t>
            </a:r>
            <a:r>
              <a:rPr lang="ru-RU" dirty="0" smtClean="0"/>
              <a:t> </a:t>
            </a:r>
            <a:r>
              <a:rPr lang="ru-RU" dirty="0" smtClean="0"/>
              <a:t>зональность</a:t>
            </a:r>
          </a:p>
          <a:p>
            <a:r>
              <a:rPr lang="ru-RU" dirty="0" smtClean="0"/>
              <a:t> прошедших</a:t>
            </a:r>
            <a:r>
              <a:rPr lang="ru-RU" dirty="0" smtClean="0"/>
              <a:t> эпох.</a:t>
            </a:r>
            <a:endParaRPr lang="ru-RU" dirty="0"/>
          </a:p>
        </p:txBody>
      </p:sp>
      <p:pic>
        <p:nvPicPr>
          <p:cNvPr id="122882" name="Picture 2" descr="Рис. 1. Палеогеографическая реконструкция раннего плейстоцена (примерно 1,8 млн лет тому назад). На карте показаны точками места бурения дна, откуда получены пробы, использованные в данной работе (разным цветом обозначены разные океаны). Стрелками показано направление основных поверхностных течений. Наиболее вероятные пути расселения водорослей: 1) между северными умеренными секторами Атлантики и Пацифики — через Индонезийский проход (Indonesian through-flow, ITF) и течение мыса Игольного (Aghulas current, AC); 2) между Северной Атлантикой и Южным океаном — непосредственно по Атлантическому океану; 3) путь по Южному океану непосредственно к Антарктиде — по Антарктическому циркумполярному течению (Antarctic circumpolar current, ACC). Рис. из обсуждаемой статьи в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3294" y="525462"/>
            <a:ext cx="5715000" cy="2724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18496" y="335048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/>
              <a:t>Рис. 1.</a:t>
            </a:r>
            <a:r>
              <a:rPr lang="ru-RU" sz="1000" dirty="0" smtClean="0"/>
              <a:t> Палеогеографическая реконструкция раннего плейстоцена (примерно 1,8 </a:t>
            </a:r>
            <a:r>
              <a:rPr lang="ru-RU" sz="1000" dirty="0" err="1" smtClean="0"/>
              <a:t>млн</a:t>
            </a:r>
            <a:r>
              <a:rPr lang="ru-RU" sz="1000" dirty="0" smtClean="0"/>
              <a:t> лет тому назад). На карте показаны </a:t>
            </a:r>
            <a:r>
              <a:rPr lang="ru-RU" sz="1000" i="1" dirty="0" smtClean="0"/>
              <a:t>точками</a:t>
            </a:r>
            <a:r>
              <a:rPr lang="ru-RU" sz="1000" dirty="0" smtClean="0"/>
              <a:t> места бурения дна, откуда получены пробы, использованные в данной работе (</a:t>
            </a:r>
            <a:r>
              <a:rPr lang="ru-RU" sz="1000" i="1" dirty="0" smtClean="0"/>
              <a:t>разным цветом</a:t>
            </a:r>
            <a:r>
              <a:rPr lang="ru-RU" sz="1000" dirty="0" smtClean="0"/>
              <a:t> обозначены разные океаны). </a:t>
            </a:r>
            <a:r>
              <a:rPr lang="ru-RU" sz="1000" i="1" dirty="0" smtClean="0"/>
              <a:t>Стрелками</a:t>
            </a:r>
            <a:r>
              <a:rPr lang="ru-RU" sz="1000" dirty="0" smtClean="0"/>
              <a:t> показано направление основных поверхностных течений. Наиболее вероятные пути расселения водорослей: 1) между северными умеренными секторами Атлантики и </a:t>
            </a:r>
            <a:r>
              <a:rPr lang="ru-RU" sz="1000" dirty="0" err="1" smtClean="0"/>
              <a:t>Пацифики</a:t>
            </a:r>
            <a:r>
              <a:rPr lang="ru-RU" sz="1000" dirty="0" smtClean="0"/>
              <a:t> — через Индонезийский проход (</a:t>
            </a:r>
            <a:r>
              <a:rPr lang="ru-RU" sz="1000" dirty="0" err="1" smtClean="0"/>
              <a:t>Indonesian</a:t>
            </a:r>
            <a:r>
              <a:rPr lang="ru-RU" sz="1000" dirty="0" smtClean="0"/>
              <a:t> </a:t>
            </a:r>
            <a:r>
              <a:rPr lang="ru-RU" sz="1000" dirty="0" err="1" smtClean="0"/>
              <a:t>through-flow</a:t>
            </a:r>
            <a:r>
              <a:rPr lang="ru-RU" sz="1000" dirty="0" smtClean="0"/>
              <a:t>, ITF) и </a:t>
            </a:r>
            <a:r>
              <a:rPr lang="ru-RU" sz="1000" u="sng" dirty="0" smtClean="0">
                <a:hlinkClick r:id="rId3"/>
              </a:rPr>
              <a:t>течение мыса Игольного</a:t>
            </a:r>
            <a:r>
              <a:rPr lang="ru-RU" sz="1000" dirty="0" smtClean="0"/>
              <a:t> (</a:t>
            </a:r>
            <a:r>
              <a:rPr lang="ru-RU" sz="1000" u="sng" dirty="0" err="1" smtClean="0">
                <a:hlinkClick r:id="rId4"/>
              </a:rPr>
              <a:t>Aghulas</a:t>
            </a:r>
            <a:r>
              <a:rPr lang="ru-RU" sz="1000" u="sng" dirty="0" smtClean="0">
                <a:hlinkClick r:id="rId4"/>
              </a:rPr>
              <a:t> </a:t>
            </a:r>
            <a:r>
              <a:rPr lang="ru-RU" sz="1000" u="sng" dirty="0" err="1" smtClean="0">
                <a:hlinkClick r:id="rId4"/>
              </a:rPr>
              <a:t>current</a:t>
            </a:r>
            <a:r>
              <a:rPr lang="ru-RU" sz="1000" dirty="0" smtClean="0"/>
              <a:t>, AC); 2) между Северной Атлантикой и Южным океаном — непосредственно по Атлантическому океану; 3) путь по Южному океану непосредственно к Антарктиде — по </a:t>
            </a:r>
            <a:r>
              <a:rPr lang="ru-RU" sz="1000" u="sng" dirty="0" smtClean="0">
                <a:hlinkClick r:id="rId5"/>
              </a:rPr>
              <a:t>Антарктическому циркумполярному течению</a:t>
            </a:r>
            <a:r>
              <a:rPr lang="ru-RU" sz="1000" dirty="0" smtClean="0"/>
              <a:t> (</a:t>
            </a:r>
            <a:r>
              <a:rPr lang="ru-RU" sz="1000" u="sng" dirty="0" err="1" smtClean="0">
                <a:hlinkClick r:id="rId6"/>
              </a:rPr>
              <a:t>Antarctic</a:t>
            </a:r>
            <a:r>
              <a:rPr lang="ru-RU" sz="1000" u="sng" dirty="0" smtClean="0">
                <a:hlinkClick r:id="rId6"/>
              </a:rPr>
              <a:t> </a:t>
            </a:r>
            <a:r>
              <a:rPr lang="ru-RU" sz="1000" u="sng" dirty="0" err="1" smtClean="0">
                <a:hlinkClick r:id="rId6"/>
              </a:rPr>
              <a:t>circumpolar</a:t>
            </a:r>
            <a:r>
              <a:rPr lang="ru-RU" sz="1000" u="sng" dirty="0" smtClean="0">
                <a:hlinkClick r:id="rId6"/>
              </a:rPr>
              <a:t> </a:t>
            </a:r>
            <a:r>
              <a:rPr lang="ru-RU" sz="1000" u="sng" dirty="0" err="1" smtClean="0">
                <a:hlinkClick r:id="rId6"/>
              </a:rPr>
              <a:t>current</a:t>
            </a:r>
            <a:r>
              <a:rPr lang="ru-RU" sz="1000" dirty="0" smtClean="0"/>
              <a:t>, ACC). Рис. из обсуждаемой статьи в </a:t>
            </a:r>
            <a:r>
              <a:rPr lang="ru-RU" sz="1000" i="1" dirty="0" err="1" smtClean="0"/>
              <a:t>Science</a:t>
            </a:r>
            <a:endParaRPr lang="ru-RU" sz="1000" dirty="0"/>
          </a:p>
        </p:txBody>
      </p:sp>
      <p:pic>
        <p:nvPicPr>
          <p:cNvPr id="122884" name="Picture 4" descr="https://cs7055.vk.me/c623625/v623625911/16ede/wjbZJoocjq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291" y="250340"/>
            <a:ext cx="2628569" cy="24109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06283" y="2725719"/>
            <a:ext cx="25571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https://vk.com/album-58219788_210551703</a:t>
            </a:r>
            <a:endParaRPr lang="ru-RU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000500"/>
            <a:ext cx="31432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000501"/>
            <a:ext cx="15414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688" y="4000501"/>
            <a:ext cx="342900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28751"/>
            <a:ext cx="1785938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85751"/>
            <a:ext cx="202565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3071813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mtClean="0"/>
              <a:t>Класс </a:t>
            </a:r>
            <a:r>
              <a:rPr lang="en-US" smtClean="0"/>
              <a:t>Fucophyceae</a:t>
            </a:r>
            <a:endParaRPr lang="ru-RU" smtClean="0"/>
          </a:p>
        </p:txBody>
      </p:sp>
      <p:sp>
        <p:nvSpPr>
          <p:cNvPr id="40968" name="Прямоугольник 8"/>
          <p:cNvSpPr>
            <a:spLocks noChangeArrowheads="1"/>
          </p:cNvSpPr>
          <p:nvPr/>
        </p:nvSpPr>
        <p:spPr bwMode="auto">
          <a:xfrm>
            <a:off x="5453064" y="214314"/>
            <a:ext cx="5214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</a:rPr>
              <a:t>Бурые водоросли</a:t>
            </a:r>
            <a:r>
              <a:rPr lang="ru-RU" altLang="ru-RU" sz="1600">
                <a:solidFill>
                  <a:prstClr val="black"/>
                </a:solidFill>
              </a:rPr>
              <a:t> имеют широкий спектр воздействия на организм человека: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они способны снижать кровяное давление,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повышать сопротивляемость организма к инфекционным заболеваниям,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регулировать количество липидов в крови, а также холестерина в плазме,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обладают антиопухолевой активностью,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способствуют накоплению в организме биогенных элементов, </a:t>
            </a:r>
            <a:br>
              <a:rPr lang="ru-RU" altLang="ru-RU" sz="1600">
                <a:solidFill>
                  <a:prstClr val="black"/>
                </a:solidFill>
              </a:rPr>
            </a:br>
            <a:r>
              <a:rPr lang="ru-RU" altLang="ru-RU" sz="1600">
                <a:solidFill>
                  <a:prstClr val="black"/>
                </a:solidFill>
              </a:rPr>
              <a:t>- выведению тяжелых металлов и радионуклидов (Ко, Tsuchiya, 1971; Fujihara et al., 1984; Подкорытова и др., 1998). </a:t>
            </a:r>
            <a:br>
              <a:rPr lang="ru-RU" altLang="ru-RU" sz="1600">
                <a:solidFill>
                  <a:prstClr val="black"/>
                </a:solidFill>
              </a:rPr>
            </a:br>
            <a:endParaRPr lang="ru-RU" altLang="ru-RU" sz="16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2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iso 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85750"/>
            <a:ext cx="24765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4" descr="http://im7-tub.yandex.net/i?id=27809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625" y="357188"/>
            <a:ext cx="22860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 descr="http://im7-tub.yandex.net/i?id=153951425-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76" y="2571751"/>
            <a:ext cx="2189163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Картинка 39 из 926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8138" y="571500"/>
            <a:ext cx="21383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Картинка 156 из 9266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928938"/>
            <a:ext cx="342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2" descr="Картинка 179 из 926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6" y="4572001"/>
            <a:ext cx="164306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4" descr="Картинка 288 из 9266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75" y="4500564"/>
            <a:ext cx="235743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6" descr="Картинка 351 из 9266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126" y="4929189"/>
            <a:ext cx="27146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829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1952626" y="590550"/>
            <a:ext cx="8215313" cy="6002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представлены группой А, В, С, </a:t>
            </a:r>
            <a:r>
              <a:rPr lang="en-US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Е, К, РР и другими: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А (</a:t>
            </a:r>
            <a:r>
              <a:rPr lang="ru-RU" alt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ретинол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 зрения и роста (у растущих организмов, повреждение тканей ЦНС), необходим для нормального обмена веществ. В ламинарии его содержится не меньше, чем в апельсинах, сливах, вишнях и яблоках.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В1 (тиамин)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 сердечно-сосудистой и нервной систем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ламинарии содержится в количестве 13,7 мг на 100 г сухого веса, а потребность человека в нем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1,5-2 мг в сутки.</a:t>
            </a:r>
            <a:r>
              <a:rPr lang="ru-RU" alt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содержанию витамина В1 ламинария не уступает сухим дрожжам.</a:t>
            </a: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В2 (рибофлавин)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 тканевого дыхания, кожи, зрения.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В12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 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 кроветворения, его содержание в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    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водорослях составляет соответственно от 10 и до 300 мкг на 100 г сухого веса, а потребность человека в этом витамине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15-20 мкг.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содержанию его бурые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  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водоросли не уступают ананасам, землянике, крыжовнику, мандаринам, белокочанной капусте, петрушке и даже зеленому луку и щавелю. Витамин С влияет на синтез </a:t>
            </a:r>
            <a:r>
              <a:rPr lang="ru-RU" alt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гиалуроновой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отвечающий за построение основного вещества дермы, предотвращает процесс пигментации, дополняет действие витамина Е (регенерирует токоферол) и стимулирует синтез коллагена в соединительной ткани. 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</a:t>
            </a:r>
            <a:r>
              <a:rPr lang="en-US" alt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витамин нашего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скелета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»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зубов. Японские ученые получили из бурых водорослей жидкость, которая благодаря очень высокому содержанию в ней каротина и витамина </a:t>
            </a:r>
            <a:r>
              <a:rPr lang="en-US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несколько десятков раз превосходит по своему терапевтическому эффекту медицинский рыбий жир.</a:t>
            </a:r>
            <a:endParaRPr lang="ru-RU" altLang="ru-RU" sz="1600" dirty="0">
              <a:solidFill>
                <a:prstClr val="black"/>
              </a:solidFill>
            </a:endParaRPr>
          </a:p>
          <a:p>
            <a:pPr algn="just"/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•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 (витамин В5), К, </a:t>
            </a:r>
            <a:r>
              <a:rPr lang="ru-RU" alt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пантотеновая 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(витамин В3) и </a:t>
            </a:r>
            <a:r>
              <a:rPr lang="ru-RU" alt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фолиевая 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 Е, Н (биотин), холин, провитамин Ф </a:t>
            </a:r>
            <a:r>
              <a:rPr lang="ru-RU" altLang="ru-RU" sz="1600" dirty="0">
                <a:solidFill>
                  <a:srgbClr val="333333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сложности 15 различных </a:t>
            </a:r>
            <a:r>
              <a:rPr lang="ru-RU" alt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</a:t>
            </a:r>
            <a: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07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09751" y="1927225"/>
          <a:ext cx="8143877" cy="3073399"/>
        </p:xfrm>
        <a:graphic>
          <a:graphicData uri="http://schemas.openxmlformats.org/drawingml/2006/table">
            <a:tbl>
              <a:tblPr/>
              <a:tblGrid>
                <a:gridCol w="1155555"/>
                <a:gridCol w="1559070"/>
                <a:gridCol w="1357313"/>
                <a:gridCol w="1357313"/>
                <a:gridCol w="1357313"/>
                <a:gridCol w="1357313"/>
              </a:tblGrid>
              <a:tr h="541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cs typeface="Arial"/>
                        </a:rPr>
                        <a:t>Элементы</a:t>
                      </a:r>
                      <a:endParaRPr lang="ru-RU" sz="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Содержание,%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Элементы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Содержание,%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Элементы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Содержа</a:t>
                      </a:r>
                      <a:endParaRPr lang="ru-RU" sz="9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ние,%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Хлор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9,8 - 14,7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Железо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0,09 - 0,19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Рубидий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0,6 - 1,0 х 10</a:t>
                      </a:r>
                      <a:r>
                        <a:rPr lang="ru-RU" sz="900" baseline="30000">
                          <a:cs typeface="Arial"/>
                        </a:rPr>
                        <a:t>-4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Калий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6,4 - 7,8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Бром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0,034 - 0,13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Кобальт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1,5 х 10</a:t>
                      </a:r>
                      <a:r>
                        <a:rPr lang="ru-RU" sz="900" baseline="30000">
                          <a:cs typeface="Arial"/>
                        </a:rPr>
                        <a:t>-4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Натрий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3,6 - 3,8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Бор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0,003 - 0,04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Титан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5,4 - 6,0 х 10</a:t>
                      </a:r>
                      <a:r>
                        <a:rPr lang="ru-RU" sz="900" baseline="30000">
                          <a:cs typeface="Arial"/>
                        </a:rPr>
                        <a:t>-4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Магний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1,0 - 2,1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Стронций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0,002 - 0,02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Никель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0,2 - 8,3 х 10</a:t>
                      </a:r>
                      <a:r>
                        <a:rPr lang="ru-RU" sz="900" baseline="30000">
                          <a:cs typeface="Arial"/>
                        </a:rPr>
                        <a:t>-5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Сера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0,7 - 1,9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Марганец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0,0006- 0,0015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Молибден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1,6 - 9,6 х 10</a:t>
                      </a:r>
                      <a:r>
                        <a:rPr lang="ru-RU" sz="900" baseline="30000">
                          <a:cs typeface="Arial"/>
                        </a:rPr>
                        <a:t>-5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Кремний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0,46 - 0,65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Ванадий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0,0016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Кадмий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1,4 х 10</a:t>
                      </a:r>
                      <a:r>
                        <a:rPr lang="ru-RU" sz="900" baseline="30000">
                          <a:cs typeface="Arial"/>
                        </a:rPr>
                        <a:t>-5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Фосфор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0,31 - 0,55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Цинк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0,0018- 0,0027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Радий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1,0 - 56 х10</a:t>
                      </a:r>
                      <a:r>
                        <a:rPr lang="ru-RU" sz="900" baseline="30000">
                          <a:cs typeface="Arial"/>
                        </a:rPr>
                        <a:t>-11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0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Кальций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0,2 - 0,29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Алюминий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0,0058- 0,0062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Йод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0,16 - 0,8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Мышьяк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cs typeface="Arial"/>
                        </a:rPr>
                        <a:t>0,0007 - 0,005</a:t>
                      </a:r>
                      <a:endParaRPr lang="ru-RU" sz="9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8" marB="45728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2067" name="Прямоугольник 4"/>
          <p:cNvSpPr>
            <a:spLocks noChangeArrowheads="1"/>
          </p:cNvSpPr>
          <p:nvPr/>
        </p:nvSpPr>
        <p:spPr bwMode="auto">
          <a:xfrm>
            <a:off x="2309813" y="285751"/>
            <a:ext cx="7429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Содержание минеральных макро- и микроэлементов в сухом веществе морской капусты </a:t>
            </a: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7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"/>
            <a:ext cx="8215313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уга 3"/>
          <p:cNvSpPr/>
          <p:nvPr/>
        </p:nvSpPr>
        <p:spPr>
          <a:xfrm rot="20083099">
            <a:off x="6667501" y="142875"/>
            <a:ext cx="2786063" cy="3214688"/>
          </a:xfrm>
          <a:prstGeom prst="arc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810500" y="500064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SARH</a:t>
            </a: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8775511" y="2715903"/>
            <a:ext cx="1924335" cy="62779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23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Минеральные вещества в бурых водорослях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 rot="10800000" flipV="1">
            <a:off x="1809751" y="1776414"/>
            <a:ext cx="821531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Бурые водоросли</a:t>
            </a:r>
            <a:r>
              <a:rPr lang="ru-RU" altLang="ru-RU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среднем содержат 20-35 % минеральных веществ, в состав которых входят все жизненно необходимые макро- и микроэлементы: калий, магний, кальций, натрий, железо, молибден, марганец, медь, цинк.</a:t>
            </a:r>
            <a:r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содержанию многих химических элементов водоросли значительно превосходят наземные растения. Так, бора в водорослях в 90 раз больше, чем в овсе, в 4-5 раз больше, чем в картофеле и свекле. Количество йода в ламинариях в несколько тысяч раз больше, чем в наземной флоре. </a:t>
            </a:r>
            <a:br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водорослей в основном (75-85%) представлены водорастворимыми солями калия и натрия (хлориды, сульфаты). В водорослях содержится довольно большое количество кальция: в 100 г морской капусты - 155 мг. В сухих водорослях содержится в среднем 0,43% фосфора, тогда как в сушеном картофеле и сушеной моркови его почти вдвое меньше. </a:t>
            </a:r>
            <a:r>
              <a:rPr lang="ru-RU" altLang="ru-RU">
                <a:solidFill>
                  <a:prstClr val="black"/>
                </a:solidFill>
              </a:rPr>
              <a:t/>
            </a:r>
            <a:br>
              <a:rPr lang="ru-RU" altLang="ru-RU">
                <a:solidFill>
                  <a:prstClr val="black"/>
                </a:solidFill>
              </a:rPr>
            </a:br>
            <a:r>
              <a:rPr lang="ru-RU" altLang="ru-RU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Минорные компоненты регулируют метаболизм в организме и отвечают за определенные сегменты этого процесса. Содержание селена в ламинариях в среднем составляет 0,66-0,70 мг/кг сухой водоросли (Ковековдова и др., 2001). В связи с богатым минеральным составом водоросли рассматриваются как полноценный источник микро- и макроэлементов для человека.</a:t>
            </a:r>
            <a:br>
              <a:rPr lang="ru-RU" altLang="ru-RU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885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img12.nnm.ru/3/f/6/e/3/a771c98eb5f1e3fb102e76b5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643314"/>
            <a:ext cx="33845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4143" y="0"/>
            <a:ext cx="8229600" cy="1143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dirty="0" smtClean="0"/>
              <a:t>Йод в бурых водорослях</a:t>
            </a:r>
          </a:p>
        </p:txBody>
      </p:sp>
      <p:sp>
        <p:nvSpPr>
          <p:cNvPr id="43012" name="Прямоугольник 2"/>
          <p:cNvSpPr>
            <a:spLocks noChangeArrowheads="1"/>
          </p:cNvSpPr>
          <p:nvPr/>
        </p:nvSpPr>
        <p:spPr bwMode="auto">
          <a:xfrm>
            <a:off x="1666875" y="928688"/>
            <a:ext cx="77152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Содержание йода колеблется в пределах 0,01-0,7% (от массы сухих водорослей). Содержание неорганического и органически связанного</a:t>
            </a:r>
            <a:endParaRPr lang="en-US" altLang="ru-RU" sz="2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 йода зависит от вида водоросли.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 В </a:t>
            </a:r>
            <a:r>
              <a:rPr lang="ru-RU" altLang="ru-RU" sz="2400" i="1" dirty="0" err="1">
                <a:solidFill>
                  <a:prstClr val="black"/>
                </a:solidFill>
              </a:rPr>
              <a:t>Laminaria</a:t>
            </a:r>
            <a:r>
              <a:rPr lang="ru-RU" altLang="ru-RU" sz="2400" i="1" dirty="0">
                <a:solidFill>
                  <a:prstClr val="black"/>
                </a:solidFill>
              </a:rPr>
              <a:t> </a:t>
            </a:r>
            <a:r>
              <a:rPr lang="ru-RU" altLang="ru-RU" sz="2400" i="1" dirty="0" err="1">
                <a:solidFill>
                  <a:prstClr val="black"/>
                </a:solidFill>
              </a:rPr>
              <a:t>japonica</a:t>
            </a:r>
            <a:r>
              <a:rPr lang="ru-RU" altLang="ru-RU" sz="2400" i="1" dirty="0">
                <a:solidFill>
                  <a:prstClr val="black"/>
                </a:solidFill>
              </a:rPr>
              <a:t> </a:t>
            </a:r>
            <a:r>
              <a:rPr lang="ru-RU" altLang="ru-RU" sz="2400" dirty="0">
                <a:solidFill>
                  <a:prstClr val="black"/>
                </a:solidFill>
              </a:rPr>
              <a:t>йод в виде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минеральных соединений состоит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на 88,3% (от общего содержания йода в водоросли) из иодидов и на 1,4 % из </a:t>
            </a:r>
            <a:r>
              <a:rPr lang="ru-RU" altLang="ru-RU" sz="2400" dirty="0" err="1">
                <a:solidFill>
                  <a:prstClr val="black"/>
                </a:solidFill>
              </a:rPr>
              <a:t>иодатов</a:t>
            </a:r>
            <a:r>
              <a:rPr lang="ru-RU" altLang="ru-RU" sz="2400" dirty="0">
                <a:solidFill>
                  <a:prstClr val="black"/>
                </a:solidFill>
              </a:rPr>
              <a:t>. На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 долю органически связанного йода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приходится 10,3 %.</a:t>
            </a:r>
            <a:endParaRPr lang="en-US" altLang="ru-RU" sz="24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/>
            </a:r>
            <a:br>
              <a:rPr lang="ru-RU" altLang="ru-RU" sz="2400" dirty="0">
                <a:solidFill>
                  <a:prstClr val="black"/>
                </a:solidFill>
              </a:rPr>
            </a:br>
            <a:r>
              <a:rPr lang="ru-RU" altLang="ru-RU" sz="2400" dirty="0">
                <a:solidFill>
                  <a:prstClr val="black"/>
                </a:solidFill>
              </a:rPr>
              <a:t/>
            </a:r>
            <a:br>
              <a:rPr lang="ru-RU" altLang="ru-RU" sz="2400" dirty="0">
                <a:solidFill>
                  <a:prstClr val="black"/>
                </a:solidFill>
              </a:rPr>
            </a:br>
            <a:endParaRPr lang="ru-RU" altLang="ru-RU" sz="2400" dirty="0">
              <a:solidFill>
                <a:prstClr val="black"/>
              </a:solidFill>
            </a:endParaRPr>
          </a:p>
        </p:txBody>
      </p:sp>
      <p:pic>
        <p:nvPicPr>
          <p:cNvPr id="43013" name="Picture 2" descr="http://chem-substance.narod.ru/jpg/m_kapust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25" y="1428751"/>
            <a:ext cx="2190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Прямоугольник 5"/>
          <p:cNvSpPr>
            <a:spLocks noChangeArrowheads="1"/>
          </p:cNvSpPr>
          <p:nvPr/>
        </p:nvSpPr>
        <p:spPr bwMode="auto">
          <a:xfrm>
            <a:off x="1666876" y="4714875"/>
            <a:ext cx="5572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prstClr val="black"/>
                </a:solidFill>
              </a:rPr>
              <a:t>Органически связанный йод в водорослях присутствует в виде аминокислот и белков: это моно- и дийодаминокислоты, моно- и дийодтирозин, дийодтиронин и тироксин, необходимые для деятельности щитовидной железы (Казьмин, 1972).</a:t>
            </a:r>
            <a:r>
              <a:rPr lang="ru-RU" altLang="ru-RU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6063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рямоугольник 3"/>
          <p:cNvSpPr>
            <a:spLocks noChangeArrowheads="1"/>
          </p:cNvSpPr>
          <p:nvPr/>
        </p:nvSpPr>
        <p:spPr bwMode="auto">
          <a:xfrm>
            <a:off x="1809750" y="0"/>
            <a:ext cx="8643938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организме человека синтез гормонов щитовидной железы в отсутствии этих аминокислот невозможен даже при достаточном поступлении йода.  В связи с этим, для нормального функционирования щитовидной железы</a:t>
            </a:r>
            <a:r>
              <a:rPr lang="ru-RU" altLang="ru-RU" sz="2000" b="1" i="1">
                <a:solidFill>
                  <a:srgbClr val="333333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20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организм человека с пищей должна поступать хотя бы одна из этих аминокислот.</a:t>
            </a:r>
            <a: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этиологии эндемического зоба играют роль такие микроэлементы, как кобальт, медь, молибден (Казьмин, 1972). Так, медь обладает синергическим эффектом по отношению к йоду, и совместное применение солей меди и йода при профилактических мероприятиях зоба оказывает эффект в два раза более</a:t>
            </a:r>
            <a:r>
              <a:rPr lang="ru-RU" altLang="ru-RU" sz="2000">
                <a:solidFill>
                  <a:srgbClr val="333333"/>
                </a:solidFill>
                <a:cs typeface="Times New Roman" panose="02020603050405020304" pitchFamily="18" charset="0"/>
              </a:rPr>
              <a:t> </a:t>
            </a:r>
            <a: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сильный, чем сам йод (Коломийцева, Неймарк, 1963). Недостаток кобальта и молибдена усугубляет йодную недостаточность. Кобальт также способствует лучшему усвоению йода даже в местностях, где ощутима его недостаточность (Коломийцева, Габович, 1970).</a:t>
            </a:r>
            <a:br>
              <a:rPr lang="ru-RU" altLang="ru-RU" sz="20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очевидно, что натуральные морские бурые водоросли содержат три необходимых составляющих для устранения йододефицита в организме человека </a:t>
            </a:r>
            <a:r>
              <a:rPr lang="ru-RU" altLang="ru-RU" sz="2000" b="1" i="1">
                <a:solidFill>
                  <a:srgbClr val="333333"/>
                </a:solidFill>
                <a:cs typeface="Times New Roman" panose="02020603050405020304" pitchFamily="18" charset="0"/>
              </a:rPr>
              <a:t>—</a:t>
            </a:r>
            <a:r>
              <a:rPr lang="ru-RU" altLang="ru-RU" sz="2000" b="1" i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йод, микроэлементы и аминокислоты, участвующие в синтезе гормонов щитовидной железы.</a:t>
            </a:r>
            <a: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>
              <a:solidFill>
                <a:srgbClr val="2D20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515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5238751" y="1500188"/>
            <a:ext cx="667574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</a:rPr>
              <a:t>В древнем Китае при царствовании императора </a:t>
            </a:r>
            <a:r>
              <a:rPr lang="ru-RU" altLang="ru-RU" sz="2400" dirty="0" err="1">
                <a:solidFill>
                  <a:prstClr val="black"/>
                </a:solidFill>
              </a:rPr>
              <a:t>Канси</a:t>
            </a:r>
            <a:r>
              <a:rPr lang="ru-RU" altLang="ru-RU" sz="2400" dirty="0">
                <a:solidFill>
                  <a:prstClr val="black"/>
                </a:solidFill>
              </a:rPr>
              <a:t> (XIII век) существовал указ императора, обязывающий китайских граждан ежедневно употреблять морскую капусту в качестве диетического средства. С целью снабжения населения морской капустой была организована доставка ее за государственный счет в самые отдаленные места страны. С тех пор, как повествуют старинные источники, в этих краях перестали встречаться больные зобом</a:t>
            </a:r>
            <a:r>
              <a:rPr lang="ru-RU" altLang="ru-RU" dirty="0">
                <a:solidFill>
                  <a:prstClr val="black"/>
                </a:solidFill>
              </a:rPr>
              <a:t/>
            </a:r>
            <a:br>
              <a:rPr lang="ru-RU" altLang="ru-RU" dirty="0">
                <a:solidFill>
                  <a:prstClr val="black"/>
                </a:solidFill>
              </a:rPr>
            </a:b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45060" name="Picture 2" descr="Император Канси уделял большое внимание образованию. Фото с epochtimes.co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275" y="1258506"/>
            <a:ext cx="4116720" cy="451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4953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52625" y="2143125"/>
          <a:ext cx="8572500" cy="3017903"/>
        </p:xfrm>
        <a:graphic>
          <a:graphicData uri="http://schemas.openxmlformats.org/drawingml/2006/table">
            <a:tbl>
              <a:tblPr/>
              <a:tblGrid>
                <a:gridCol w="2143125"/>
                <a:gridCol w="2143125"/>
                <a:gridCol w="2143125"/>
                <a:gridCol w="2143125"/>
              </a:tblGrid>
              <a:tr h="2133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Витамин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Витамин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Содержание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Тиамин (В1)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0,47-0,68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Липоевая кислота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Рибофлавин (В2)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0,30-0,60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Биотин (Н)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0,03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5565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Пантатеновая кислота (В3)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Никотинамид- ниацин (РР или В5)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3,7-5,6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r>
                        <a:rPr lang="ru-RU" sz="1400"/>
                        <a:t>Пиридоксин (В6)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0,3-3,0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Аскорбиновая кислота (С)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3,0-362,0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Фолиевая кислота (В9)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Каротин (витамин А)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0,24-0,27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Цианкобаламин (В12)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0,3-7,6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Витамин </a:t>
                      </a:r>
                      <a:r>
                        <a:rPr lang="en-US" sz="1400" dirty="0"/>
                        <a:t>D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0,009-0,01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7043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a-</a:t>
                      </a:r>
                      <a:r>
                        <a:rPr lang="ru-RU" sz="1400"/>
                        <a:t>Токоферол (Е)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4,4-5,9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Холин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2,4-62,0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266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/>
                        <a:t>Инозитол</a:t>
                      </a:r>
                      <a:endParaRPr lang="ru-RU" sz="14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6,0-119,0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</a:t>
                      </a:r>
                    </a:p>
                    <a:p>
                      <a:r>
                        <a:rPr lang="ru-RU" sz="14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7144" name="Rectangle 1"/>
          <p:cNvSpPr>
            <a:spLocks noChangeArrowheads="1"/>
          </p:cNvSpPr>
          <p:nvPr/>
        </p:nvSpPr>
        <p:spPr bwMode="auto">
          <a:xfrm>
            <a:off x="1809751" y="285751"/>
            <a:ext cx="8429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66AF"/>
                </a:solidFill>
                <a:latin typeface="Verdana" panose="020B0604030504040204" pitchFamily="34" charset="0"/>
              </a:rPr>
              <a:t>Содержание витаминов в бурых морских водорослях </a:t>
            </a:r>
            <a:br>
              <a:rPr lang="ru-RU" altLang="ru-RU" sz="2400" b="1">
                <a:solidFill>
                  <a:srgbClr val="0066AF"/>
                </a:solidFill>
                <a:latin typeface="Verdana" panose="020B0604030504040204" pitchFamily="34" charset="0"/>
              </a:rPr>
            </a:br>
            <a:r>
              <a:rPr lang="ru-RU" altLang="ru-RU" sz="2400" b="1">
                <a:solidFill>
                  <a:srgbClr val="0066AF"/>
                </a:solidFill>
                <a:latin typeface="Verdana" panose="020B0604030504040204" pitchFamily="34" charset="0"/>
              </a:rPr>
              <a:t>(в % сухого остатка)</a:t>
            </a:r>
            <a:endParaRPr lang="ru-RU" altLang="ru-RU" sz="240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66AF"/>
                </a:solidFill>
              </a:rPr>
              <a:t> </a:t>
            </a:r>
            <a:endParaRPr lang="ru-RU" altLang="ru-RU" sz="240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1819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Маннит*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688" y="0"/>
            <a:ext cx="2379662" cy="1747838"/>
          </a:xfrm>
          <a:prstGeom prst="rec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</p:pic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1524000" y="357189"/>
            <a:ext cx="86439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Маннит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Фармакологическое действие</a:t>
            </a:r>
            <a:r>
              <a:rPr lang="ru-RU" altLang="ru-RU">
                <a:solidFill>
                  <a:prstClr val="black"/>
                </a:solidFill>
              </a:rPr>
              <a:t>: противоотечное,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Диуретическое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>
            <a:off x="1738314" y="1857376"/>
            <a:ext cx="892968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Применение</a:t>
            </a:r>
            <a:r>
              <a:rPr lang="ru-RU" altLang="ru-RU">
                <a:solidFill>
                  <a:prstClr val="black"/>
                </a:solidFill>
              </a:rPr>
              <a:t>: Отек мозга, повышение внутричерепного давления при почечной или почечно-печеночной недостаточности, эпилептический статус, острый приступ глаукомы, операции с экстракорпоральным кровообращением, острая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почечная (при сохраненной фильтрационной функции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почек) и печеночная недостаточность,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посттрансфузионные осложнения, вызванные введением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несовместимой крови, острые отравления барбитуратами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и др. веществами (форсированный диурез), для лечения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муковисцидоза и бронхов, как диагностический тест на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                                      гиперчувствительность дыхательных путей, легкое       слабительное для детей.</a:t>
            </a:r>
          </a:p>
        </p:txBody>
      </p:sp>
      <p:pic>
        <p:nvPicPr>
          <p:cNvPr id="55300" name="Picture 4" descr="http://razbolit.ru/uploads/catalog/str.1_039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76" y="2714626"/>
            <a:ext cx="2422525" cy="18637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352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5310189" y="571501"/>
            <a:ext cx="492918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prstClr val="black"/>
                </a:solidFill>
              </a:rPr>
              <a:t>Маннит</a:t>
            </a:r>
            <a:r>
              <a:rPr lang="ru-RU" altLang="ru-RU" sz="2000">
                <a:solidFill>
                  <a:prstClr val="black"/>
                </a:solidFill>
              </a:rPr>
              <a:t> и его производные применяют для получения поверхностно-активных веществ, олиф, смол, лаков, а также в пищевой промышленности (пищевая добавка </a:t>
            </a:r>
            <a:r>
              <a:rPr lang="ru-RU" altLang="ru-RU" sz="2000" b="1">
                <a:solidFill>
                  <a:prstClr val="black"/>
                </a:solidFill>
              </a:rPr>
              <a:t>Е421</a:t>
            </a:r>
            <a:r>
              <a:rPr lang="ru-RU" altLang="ru-RU" sz="2000">
                <a:solidFill>
                  <a:prstClr val="black"/>
                </a:solidFill>
              </a:rPr>
              <a:t>) (как стабилизатор, заменить сахара, может применяться для предотвращения образования комков),  парфюмерии (служит компонентом косметических средств). Используется в жевательных резинках. В промышленности его получают из морских бурых водорослей или каталитическим гидрированием сахарозы. Разработаны также методы химического синтеза маннита. </a:t>
            </a:r>
          </a:p>
        </p:txBody>
      </p:sp>
      <p:pic>
        <p:nvPicPr>
          <p:cNvPr id="49155" name="Picture 2" descr="Жвательная резинка Orbit 14г Сладкая мята ― DostavkaVtomske.R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714626"/>
            <a:ext cx="29289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img64.imageshack.us/img64/599/zapad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6" y="785814"/>
            <a:ext cx="29448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 descr="Картинка 268 из 42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857500"/>
            <a:ext cx="1143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1713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2 из 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42875"/>
            <a:ext cx="11969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Картинка 3 из 9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6" descr="Картинка 14 из 9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8650" y="2428876"/>
            <a:ext cx="13922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8" descr="Картинка 17 из 9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3" y="2500313"/>
            <a:ext cx="11684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9" descr="http://www.vitalabs.com/public/images/sized/400W/wakam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1" y="3571875"/>
            <a:ext cx="2786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11" descr="Картинка 18 из 9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5" y="142875"/>
            <a:ext cx="12271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3" descr="Картинка 19 из 90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5814" y="142876"/>
            <a:ext cx="12287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7" descr="Картинка 27 из 90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2875"/>
            <a:ext cx="15001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9" descr="Картинка 31 из 90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428876"/>
            <a:ext cx="1428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1" descr="Картинка 39 из 90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786314"/>
            <a:ext cx="20955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23" descr="Картинка 40 из 90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14" y="4857750"/>
            <a:ext cx="178593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25" descr="Картинка 50 из 90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1" y="2500314"/>
            <a:ext cx="13811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27" descr="OceanLean Fucoxanthin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063" y="4829176"/>
            <a:ext cx="12065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8888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SC_1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81025"/>
            <a:ext cx="85725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4598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_06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"/>
            <a:ext cx="66960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5" descr="DSC_1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375" y="3389314"/>
            <a:ext cx="5219700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23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774092"/>
            <a:ext cx="9225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</a:t>
            </a:r>
            <a:r>
              <a:rPr lang="ru-RU" dirty="0" smtClean="0"/>
              <a:t>Диатомеи</a:t>
            </a:r>
            <a:r>
              <a:rPr lang="ru-RU" dirty="0" smtClean="0"/>
              <a:t>  </a:t>
            </a:r>
            <a:r>
              <a:rPr lang="ru-RU" dirty="0" smtClean="0"/>
              <a:t>служат постоянной</a:t>
            </a:r>
            <a:r>
              <a:rPr lang="ru-RU" dirty="0" smtClean="0"/>
              <a:t> кормовой базой и первоначальным звеном в </a:t>
            </a:r>
            <a:r>
              <a:rPr lang="ru-RU" dirty="0" smtClean="0"/>
              <a:t>пищевых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цепях</a:t>
            </a:r>
            <a:r>
              <a:rPr lang="ru-RU" dirty="0" smtClean="0"/>
              <a:t> для многих организмов. Отмирая</a:t>
            </a:r>
            <a:r>
              <a:rPr lang="ru-RU" dirty="0" smtClean="0"/>
              <a:t>, они</a:t>
            </a:r>
            <a:r>
              <a:rPr lang="ru-RU" dirty="0" smtClean="0"/>
              <a:t> дают массу детрита и растворимых </a:t>
            </a:r>
            <a:endParaRPr lang="ru-RU" dirty="0" smtClean="0"/>
          </a:p>
          <a:p>
            <a:r>
              <a:rPr lang="ru-RU" dirty="0" smtClean="0"/>
              <a:t>органических</a:t>
            </a:r>
            <a:r>
              <a:rPr lang="ru-RU" dirty="0" smtClean="0"/>
              <a:t> веществ, к</a:t>
            </a:r>
            <a:r>
              <a:rPr lang="ru-RU" dirty="0" smtClean="0"/>
              <a:t>оторые идут на</a:t>
            </a:r>
            <a:r>
              <a:rPr lang="ru-RU" dirty="0" smtClean="0"/>
              <a:t> питание бактерий и простейших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Сами</a:t>
            </a:r>
            <a:r>
              <a:rPr lang="ru-RU" dirty="0" smtClean="0"/>
              <a:t> по себе они также </a:t>
            </a:r>
            <a:r>
              <a:rPr lang="ru-RU" dirty="0" smtClean="0"/>
              <a:t>являются</a:t>
            </a:r>
            <a:r>
              <a:rPr lang="ru-RU" dirty="0" smtClean="0"/>
              <a:t> </a:t>
            </a:r>
            <a:r>
              <a:rPr lang="ru-RU" dirty="0" smtClean="0"/>
              <a:t>прекрасной</a:t>
            </a:r>
            <a:r>
              <a:rPr lang="ru-RU" dirty="0" smtClean="0"/>
              <a:t> пищей </a:t>
            </a:r>
            <a:r>
              <a:rPr lang="ru-RU" dirty="0" smtClean="0"/>
              <a:t>для</a:t>
            </a:r>
            <a:r>
              <a:rPr lang="ru-RU" dirty="0" smtClean="0"/>
              <a:t> многих беспозвоночных </a:t>
            </a:r>
            <a:endParaRPr lang="ru-RU" dirty="0" smtClean="0"/>
          </a:p>
          <a:p>
            <a:r>
              <a:rPr lang="ru-RU" dirty="0" smtClean="0"/>
              <a:t>животных</a:t>
            </a:r>
            <a:r>
              <a:rPr lang="ru-RU" dirty="0" smtClean="0"/>
              <a:t>. Кроме того</a:t>
            </a:r>
            <a:r>
              <a:rPr lang="ru-RU" dirty="0" smtClean="0"/>
              <a:t>, ими</a:t>
            </a:r>
            <a:r>
              <a:rPr lang="ru-RU" dirty="0" smtClean="0"/>
              <a:t> питаются некоторые рыбы — сельдь, хамса, сардины и другие, а также молодь многих рыб.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/>
              <a:t>Установлено</a:t>
            </a:r>
            <a:r>
              <a:rPr lang="ru-RU" dirty="0" smtClean="0"/>
              <a:t>, что питательная ценность планктонных </a:t>
            </a:r>
            <a:r>
              <a:rPr lang="ru-RU" dirty="0" smtClean="0"/>
              <a:t> и бентосных диатомей</a:t>
            </a:r>
            <a:r>
              <a:rPr lang="ru-RU" dirty="0" smtClean="0"/>
              <a:t> велика и не уступает </a:t>
            </a:r>
            <a:r>
              <a:rPr lang="ru-RU" dirty="0" smtClean="0"/>
              <a:t> ценности пищевых</a:t>
            </a:r>
            <a:r>
              <a:rPr lang="ru-RU" dirty="0" smtClean="0"/>
              <a:t> растений, а в </a:t>
            </a:r>
            <a:r>
              <a:rPr lang="ru-RU" dirty="0" smtClean="0"/>
              <a:t>некоторых</a:t>
            </a:r>
          </a:p>
          <a:p>
            <a:r>
              <a:rPr lang="ru-RU" dirty="0" smtClean="0"/>
              <a:t>с</a:t>
            </a:r>
            <a:r>
              <a:rPr lang="ru-RU" dirty="0" smtClean="0"/>
              <a:t>лучаях даже</a:t>
            </a:r>
            <a:r>
              <a:rPr lang="ru-RU" dirty="0" smtClean="0"/>
              <a:t> превосходит ее. В частности, </a:t>
            </a:r>
            <a:r>
              <a:rPr lang="ru-RU" dirty="0" smtClean="0"/>
              <a:t>содержание</a:t>
            </a:r>
            <a:r>
              <a:rPr lang="ru-RU" dirty="0" smtClean="0"/>
              <a:t> белков и </a:t>
            </a:r>
            <a:r>
              <a:rPr lang="ru-RU" dirty="0" smtClean="0"/>
              <a:t>жиров</a:t>
            </a:r>
          </a:p>
          <a:p>
            <a:r>
              <a:rPr lang="ru-RU" dirty="0" smtClean="0"/>
              <a:t> </a:t>
            </a:r>
            <a:r>
              <a:rPr lang="ru-RU" dirty="0" smtClean="0"/>
              <a:t>у них</a:t>
            </a:r>
            <a:r>
              <a:rPr lang="ru-RU" dirty="0" smtClean="0"/>
              <a:t> выше, чем в картофеле и хлебных злаках.  Установлена </a:t>
            </a:r>
            <a:r>
              <a:rPr lang="ru-RU" dirty="0" smtClean="0"/>
              <a:t>прямая </a:t>
            </a:r>
          </a:p>
          <a:p>
            <a:r>
              <a:rPr lang="ru-RU" dirty="0" smtClean="0"/>
              <a:t>количественная</a:t>
            </a:r>
            <a:r>
              <a:rPr lang="ru-RU" dirty="0" smtClean="0"/>
              <a:t> зависимость между количеством и распределением фито- и зоопланктона, фито- </a:t>
            </a:r>
            <a:r>
              <a:rPr lang="ru-RU" dirty="0" smtClean="0"/>
              <a:t>и зообентоса</a:t>
            </a:r>
            <a:r>
              <a:rPr lang="ru-RU" dirty="0" smtClean="0"/>
              <a:t> и рыбной производительностью водоемов.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</a:t>
            </a:r>
            <a:br>
              <a:rPr lang="ru-RU" dirty="0" smtClean="0"/>
            </a:br>
            <a:r>
              <a:rPr lang="ru-RU" dirty="0" smtClean="0"/>
              <a:t>       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</a:t>
            </a:r>
          </a:p>
        </p:txBody>
      </p:sp>
      <p:pic>
        <p:nvPicPr>
          <p:cNvPr id="123906" name="Picture 2" descr="http://v-mire-rasteniy.ru/upload/medialibrary/39b/39b96a5544c435fe52ddfe401e5186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2606723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3643313"/>
            <a:ext cx="4786312" cy="28257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38563" y="3857626"/>
            <a:ext cx="250031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err="1">
                <a:solidFill>
                  <a:srgbClr val="A5C249"/>
                </a:solidFill>
                <a:latin typeface="Arial Black" pitchFamily="34" charset="0"/>
              </a:rPr>
              <a:t>фукоидан</a:t>
            </a:r>
            <a:endParaRPr lang="ru-RU" sz="2800" b="1" dirty="0">
              <a:solidFill>
                <a:srgbClr val="A5C249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214313"/>
            <a:ext cx="8715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u="sng" dirty="0">
                <a:solidFill>
                  <a:srgbClr val="A5C249"/>
                </a:solidFill>
                <a:latin typeface="Arial Black" pitchFamily="34" charset="0"/>
              </a:rPr>
              <a:t>Класс</a:t>
            </a:r>
            <a:r>
              <a:rPr lang="en-US" sz="2800" b="1" u="sng" dirty="0">
                <a:solidFill>
                  <a:srgbClr val="A5C249"/>
                </a:solidFill>
                <a:latin typeface="Arial Black" pitchFamily="34" charset="0"/>
              </a:rPr>
              <a:t> FUCOPHYCEAE</a:t>
            </a:r>
            <a:r>
              <a:rPr lang="ru-RU" sz="2800" b="1" u="sng" dirty="0">
                <a:solidFill>
                  <a:srgbClr val="A5C249"/>
                </a:solidFill>
                <a:latin typeface="Arial Black" pitchFamily="34" charset="0"/>
              </a:rPr>
              <a:t> (=</a:t>
            </a:r>
            <a:r>
              <a:rPr lang="en-US" sz="2800" b="1" u="sng" dirty="0">
                <a:solidFill>
                  <a:srgbClr val="A5C249"/>
                </a:solidFill>
                <a:latin typeface="Arial Black" pitchFamily="34" charset="0"/>
              </a:rPr>
              <a:t>PHAEOPHYCEAE</a:t>
            </a:r>
            <a:r>
              <a:rPr lang="ru-RU" sz="3200" b="1" dirty="0">
                <a:solidFill>
                  <a:srgbClr val="A5C249"/>
                </a:solidFill>
                <a:latin typeface="Arial" charset="0"/>
              </a:rPr>
              <a:t>)</a:t>
            </a:r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5301" name="Прямоугольник 5"/>
          <p:cNvSpPr>
            <a:spLocks noChangeArrowheads="1"/>
          </p:cNvSpPr>
          <p:nvPr/>
        </p:nvSpPr>
        <p:spPr bwMode="auto">
          <a:xfrm>
            <a:off x="1809750" y="714376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Клеточный покров представлен клеточной стенкой. Скелетный компонент: целлюлоза и альгинаты кальция; матрикс: растворимые альгинаты и фукоиданы</a:t>
            </a:r>
          </a:p>
        </p:txBody>
      </p:sp>
      <p:pic>
        <p:nvPicPr>
          <p:cNvPr id="55302" name="Picture 4" descr="http://upload.wikimedia.org/wikipedia/commons/thumb/1/1e/Algins%C3%A4ure.svg/453px-Algins%C3%A4ure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8000" contras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4" y="1714500"/>
            <a:ext cx="4314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Прямоугольник 6"/>
          <p:cNvSpPr>
            <a:spLocks noChangeArrowheads="1"/>
          </p:cNvSpPr>
          <p:nvPr/>
        </p:nvSpPr>
        <p:spPr bwMode="auto">
          <a:xfrm>
            <a:off x="6096000" y="1785939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Альгиновые кислоты содержатся в бурых водорослях (Phaeophyta; 20-40% от сухой биомассы) и синтезируются некоторыми бактериями, напр. Azotobacter vinelandii.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8" name="Picture 2" descr="http://t3.gstatic.com/images?q=tbn:ANd9GcRSxHJF0zgRCCghc1Z32ijJsdSUsT7_wXxrcdN-HbusFR4Gq2g&amp;t=1&amp;usg=__UW16nA-gOjgr9rpML9IrABqrMbI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10438" y="3929063"/>
            <a:ext cx="2724150" cy="1676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5305" name="Прямоугольник 8"/>
          <p:cNvSpPr>
            <a:spLocks noChangeArrowheads="1"/>
          </p:cNvSpPr>
          <p:nvPr/>
        </p:nvSpPr>
        <p:spPr bwMode="auto">
          <a:xfrm>
            <a:off x="8382001" y="5072064"/>
            <a:ext cx="836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Фукан</a:t>
            </a:r>
          </a:p>
        </p:txBody>
      </p:sp>
    </p:spTree>
    <p:extLst>
      <p:ext uri="{BB962C8B-B14F-4D97-AF65-F5344CB8AC3E}">
        <p14:creationId xmlns:p14="http://schemas.microsoft.com/office/powerpoint/2010/main" xmlns="" val="250965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1"/>
          <p:cNvSpPr>
            <a:spLocks noChangeArrowheads="1"/>
          </p:cNvSpPr>
          <p:nvPr/>
        </p:nvSpPr>
        <p:spPr bwMode="auto">
          <a:xfrm>
            <a:off x="1809751" y="642939"/>
            <a:ext cx="84296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Альгиновая кислота</a:t>
            </a:r>
            <a:r>
              <a:rPr lang="ru-RU" altLang="ru-RU">
                <a:solidFill>
                  <a:prstClr val="black"/>
                </a:solidFill>
              </a:rPr>
              <a:t> (</a:t>
            </a:r>
            <a:r>
              <a:rPr lang="ru-RU" altLang="ru-RU" b="1">
                <a:solidFill>
                  <a:prstClr val="black"/>
                </a:solidFill>
              </a:rPr>
              <a:t>E400</a:t>
            </a:r>
            <a:r>
              <a:rPr lang="ru-RU" altLang="ru-RU">
                <a:solidFill>
                  <a:prstClr val="black"/>
                </a:solidFill>
              </a:rPr>
              <a:t>)</a:t>
            </a:r>
            <a:r>
              <a:rPr lang="en-US" altLang="ru-RU">
                <a:solidFill>
                  <a:prstClr val="black"/>
                </a:solidFill>
              </a:rPr>
              <a:t>. </a:t>
            </a:r>
            <a:r>
              <a:rPr lang="ru-RU" altLang="ru-RU">
                <a:solidFill>
                  <a:prstClr val="black"/>
                </a:solidFill>
              </a:rPr>
              <a:t>При набухании1 часть альгиновой кислоты адсорбирует 300 массовых частей воды, что обуславливает её применение как загустителя.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Альгиновая кислота представляет собой полимерную цепь, состоящую из двух мономеров — остатков полиуроновых кислот (D-маннуроновой и L-гулуроновой) в разных пропорциях, варьирующихся в зависимости от конкретного вида водорослей.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Альгиновая кислота и альгинаты широко применяются в медицине (в качестве антацида) и как пищевые добавки (загустители). Альгиновая кислота выводит из организма тяжёлые металлы (свинец, ртуть и др.) и радионуклиды.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 Многие целебные свойства  морской капусты объясняются именно альгиновой кислотой.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56323" name="Picture 2" descr="Файл:Alginsä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176" y="5143500"/>
            <a:ext cx="43148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97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Прямоугольник 1"/>
          <p:cNvSpPr>
            <a:spLocks noChangeArrowheads="1"/>
          </p:cNvSpPr>
          <p:nvPr/>
        </p:nvSpPr>
        <p:spPr bwMode="auto">
          <a:xfrm>
            <a:off x="1738313" y="642938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prstClr val="black"/>
                </a:solidFill>
              </a:rPr>
              <a:t>Альгинаты</a:t>
            </a:r>
            <a:r>
              <a:rPr lang="ru-RU" altLang="ru-RU">
                <a:solidFill>
                  <a:prstClr val="black"/>
                </a:solidFill>
              </a:rPr>
              <a:t> — соли альгиновой кислоты, в частности: альгинат натрия (E401), альгинат калия (Е402),альгинат кальция (Е404), </a:t>
            </a:r>
            <a:r>
              <a:rPr lang="ru-RU" altLang="ru-RU" b="1">
                <a:solidFill>
                  <a:prstClr val="black"/>
                </a:solidFill>
              </a:rPr>
              <a:t> </a:t>
            </a:r>
            <a:r>
              <a:rPr lang="ru-RU" altLang="ru-RU">
                <a:solidFill>
                  <a:prstClr val="black"/>
                </a:solidFill>
              </a:rPr>
              <a:t>Пропан-1,2-диол альгинат (Е405), альгинат аммония (Е403).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Альгинаты калия и натрия в воде образуют коллоидные растворы, в отличие от нерастворимой альгиновой кислоты.</a:t>
            </a:r>
          </a:p>
        </p:txBody>
      </p:sp>
      <p:pic>
        <p:nvPicPr>
          <p:cNvPr id="36866" name="Picture 2" descr="http://lamisus.narod.ru/prod/img/grupp.j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00189"/>
            <a:ext cx="4357688" cy="233203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pic>
        <p:nvPicPr>
          <p:cNvPr id="36868" name="Picture 4" descr="Картинка 65 из 16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1" y="5000626"/>
            <a:ext cx="3114675" cy="11525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1738313" y="3929064"/>
            <a:ext cx="4572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Альгинаты применяют в медицине, в пищевой промышленности, в косметологии, используют для отделки и крашения тканей, используют для изготовления искусственного шёлка.</a:t>
            </a:r>
            <a:br>
              <a:rPr lang="ru-RU" altLang="ru-RU">
                <a:solidFill>
                  <a:prstClr val="black"/>
                </a:solidFill>
              </a:rPr>
            </a:br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7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388" y="595667"/>
            <a:ext cx="10972800" cy="1143000"/>
          </a:xfrm>
        </p:spPr>
        <p:txBody>
          <a:bodyPr/>
          <a:lstStyle/>
          <a:p>
            <a:pPr eaLnBrk="1" hangingPunct="1"/>
            <a:r>
              <a:rPr lang="ru-RU" altLang="ru-RU" sz="4000" dirty="0"/>
              <a:t>Производство </a:t>
            </a:r>
            <a:r>
              <a:rPr lang="ru-RU" altLang="ru-RU" sz="4000" dirty="0" err="1"/>
              <a:t>альгинатов</a:t>
            </a:r>
            <a:r>
              <a:rPr lang="ru-RU" altLang="ru-RU" sz="4000" dirty="0"/>
              <a:t> в мире к концу 20 века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1880" y="1675855"/>
            <a:ext cx="7847463" cy="4389437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Всего 21500 т в год</a:t>
            </a:r>
          </a:p>
          <a:p>
            <a:pPr eaLnBrk="1" hangingPunct="1"/>
            <a:r>
              <a:rPr lang="ru-RU" altLang="ru-RU" dirty="0" smtClean="0"/>
              <a:t>Европа – 12800 т</a:t>
            </a:r>
          </a:p>
          <a:p>
            <a:pPr eaLnBrk="1" hangingPunct="1"/>
            <a:r>
              <a:rPr lang="ru-RU" altLang="ru-RU" dirty="0" smtClean="0"/>
              <a:t>Северная </a:t>
            </a:r>
            <a:r>
              <a:rPr lang="ru-RU" altLang="ru-RU" dirty="0" err="1" smtClean="0"/>
              <a:t>Амермка</a:t>
            </a:r>
            <a:r>
              <a:rPr lang="ru-RU" altLang="ru-RU" dirty="0" smtClean="0"/>
              <a:t> – 6700 т</a:t>
            </a:r>
          </a:p>
          <a:p>
            <a:pPr eaLnBrk="1" hangingPunct="1"/>
            <a:r>
              <a:rPr lang="ru-RU" altLang="ru-RU" dirty="0" smtClean="0"/>
              <a:t>Япония и Корея – 1900 т</a:t>
            </a:r>
          </a:p>
          <a:p>
            <a:pPr eaLnBrk="1" hangingPunct="1"/>
            <a:r>
              <a:rPr lang="ru-RU" altLang="ru-RU" dirty="0" smtClean="0"/>
              <a:t>Латинская Америка – 100 т</a:t>
            </a:r>
          </a:p>
          <a:p>
            <a:pPr eaLnBrk="1" hangingPunct="1"/>
            <a:r>
              <a:rPr lang="ru-RU" altLang="ru-RU" dirty="0" smtClean="0"/>
              <a:t>Россия -32 т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80551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Прямоугольник 1"/>
          <p:cNvSpPr>
            <a:spLocks noChangeArrowheads="1"/>
          </p:cNvSpPr>
          <p:nvPr/>
        </p:nvSpPr>
        <p:spPr bwMode="auto">
          <a:xfrm>
            <a:off x="2166938" y="671514"/>
            <a:ext cx="7715250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</a:rPr>
              <a:t>С наибольшим успехом </a:t>
            </a:r>
            <a:r>
              <a:rPr lang="ru-RU" altLang="ru-RU" dirty="0" err="1">
                <a:solidFill>
                  <a:prstClr val="black"/>
                </a:solidFill>
              </a:rPr>
              <a:t>альгинаты</a:t>
            </a:r>
            <a:r>
              <a:rPr lang="ru-RU" altLang="ru-RU" dirty="0">
                <a:solidFill>
                  <a:prstClr val="black"/>
                </a:solidFill>
              </a:rPr>
              <a:t> используются для профилактики и лечения заболеваний пищеварительной системы. Способность </a:t>
            </a:r>
            <a:r>
              <a:rPr lang="ru-RU" altLang="ru-RU" dirty="0" err="1">
                <a:solidFill>
                  <a:prstClr val="black"/>
                </a:solidFill>
              </a:rPr>
              <a:t>альгиновой</a:t>
            </a:r>
            <a:r>
              <a:rPr lang="ru-RU" altLang="ru-RU" dirty="0">
                <a:solidFill>
                  <a:prstClr val="black"/>
                </a:solidFill>
              </a:rPr>
              <a:t> кислоты и ее солей останавливать кровотечения широко используется при лечении язвенных и эрозивных поражений желудочно-кишечного тракта. При приеме внутрь </a:t>
            </a:r>
            <a:r>
              <a:rPr lang="ru-RU" altLang="ru-RU" dirty="0" err="1">
                <a:solidFill>
                  <a:prstClr val="black"/>
                </a:solidFill>
              </a:rPr>
              <a:t>альгинаты</a:t>
            </a:r>
            <a:r>
              <a:rPr lang="ru-RU" altLang="ru-RU" dirty="0">
                <a:solidFill>
                  <a:prstClr val="black"/>
                </a:solidFill>
              </a:rPr>
              <a:t> оказывают умеренное </a:t>
            </a:r>
            <a:r>
              <a:rPr lang="ru-RU" altLang="ru-RU" dirty="0" err="1">
                <a:solidFill>
                  <a:prstClr val="black"/>
                </a:solidFill>
              </a:rPr>
              <a:t>антацидное</a:t>
            </a:r>
            <a:r>
              <a:rPr lang="ru-RU" altLang="ru-RU" dirty="0">
                <a:solidFill>
                  <a:prstClr val="black"/>
                </a:solidFill>
              </a:rPr>
              <a:t> действие, при взаимодействии с соляной кислотой желудочного сока образуют гель, который покрывает слизистую оболочку по типу «желудочной повязки», предохраняя ее от дальнейшего воздействия соляной кислоты и пепсина, останавливая кровотечение. Антациды (лекарственные препараты, предназначенные для лечения </a:t>
            </a:r>
            <a:r>
              <a:rPr lang="ru-RU" altLang="ru-RU" dirty="0" err="1">
                <a:solidFill>
                  <a:prstClr val="black"/>
                </a:solidFill>
              </a:rPr>
              <a:t>кислотозависимых</a:t>
            </a:r>
            <a:r>
              <a:rPr lang="ru-RU" altLang="ru-RU" dirty="0">
                <a:solidFill>
                  <a:prstClr val="black"/>
                </a:solidFill>
              </a:rPr>
              <a:t> заболеваний желудочно-кишечного тракта посредством нейтрализации соляной кислоты, входящей в состав желудочного сока) алюминиево-магниевые с добавлением </a:t>
            </a:r>
            <a:r>
              <a:rPr lang="ru-RU" altLang="ru-RU" dirty="0" err="1">
                <a:solidFill>
                  <a:prstClr val="black"/>
                </a:solidFill>
              </a:rPr>
              <a:t>альгината</a:t>
            </a:r>
            <a:r>
              <a:rPr lang="ru-RU" altLang="ru-RU" dirty="0">
                <a:solidFill>
                  <a:prstClr val="black"/>
                </a:solidFill>
              </a:rPr>
              <a:t> («</a:t>
            </a:r>
            <a:r>
              <a:rPr lang="ru-RU" altLang="ru-RU" dirty="0" err="1">
                <a:solidFill>
                  <a:prstClr val="black"/>
                </a:solidFill>
              </a:rPr>
              <a:t>Топалкан</a:t>
            </a:r>
            <a:r>
              <a:rPr lang="ru-RU" altLang="ru-RU" dirty="0">
                <a:solidFill>
                  <a:prstClr val="black"/>
                </a:solidFill>
              </a:rPr>
              <a:t>», «</a:t>
            </a:r>
            <a:r>
              <a:rPr lang="ru-RU" altLang="ru-RU" dirty="0" err="1">
                <a:solidFill>
                  <a:prstClr val="black"/>
                </a:solidFill>
              </a:rPr>
              <a:t>Гевискон</a:t>
            </a:r>
            <a:r>
              <a:rPr lang="ru-RU" altLang="ru-RU" dirty="0">
                <a:solidFill>
                  <a:prstClr val="black"/>
                </a:solidFill>
              </a:rPr>
              <a:t>»); благодаря способности </a:t>
            </a:r>
            <a:r>
              <a:rPr lang="ru-RU" altLang="ru-RU" dirty="0" err="1">
                <a:solidFill>
                  <a:prstClr val="black"/>
                </a:solidFill>
              </a:rPr>
              <a:t>альгинатов</a:t>
            </a:r>
            <a:r>
              <a:rPr lang="ru-RU" altLang="ru-RU" dirty="0">
                <a:solidFill>
                  <a:prstClr val="black"/>
                </a:solidFill>
              </a:rPr>
              <a:t> в формировании механического барьера, который предупреждает заброс кислого содержимого желудка в пищевод. </a:t>
            </a:r>
            <a:r>
              <a:rPr lang="ru-RU" altLang="ru-RU" dirty="0" err="1">
                <a:solidFill>
                  <a:prstClr val="black"/>
                </a:solidFill>
              </a:rPr>
              <a:t>Альгинаты</a:t>
            </a:r>
            <a:r>
              <a:rPr lang="ru-RU" altLang="ru-RU" dirty="0">
                <a:solidFill>
                  <a:prstClr val="black"/>
                </a:solidFill>
              </a:rPr>
              <a:t> благотворно влияют на функции печени, поджелудочной железы и почек.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3" name="Picture 2" descr="http://im7-tub.yandex.net/i?id=164564103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3564" y="2428876"/>
            <a:ext cx="974725" cy="19208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39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1"/>
          <p:cNvSpPr>
            <a:spLocks noChangeArrowheads="1"/>
          </p:cNvSpPr>
          <p:nvPr/>
        </p:nvSpPr>
        <p:spPr bwMode="auto">
          <a:xfrm>
            <a:off x="4095750" y="142876"/>
            <a:ext cx="65722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В последнее время в медицине возрос интерес к лечебным повязкам на основе альгината, предназначенным для лечения ожогов, ран различного происхождения, трофических язв, лучевых поражений кожи, пролежней. Они герметично закрывают рану, не прилипая при этом к коже. В обширном ассортименте перевязочных средств особое место занимают рассасывающиеся на ране лечебные повязки на основе альгинатов. Не менее эффективными являются мази, кремы и гели на основе альгинатов.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Альгинатные покрытия оказались эффективными в стоматологической практике при лечении пародонтоза и других заболеваний полости рта.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</a:rPr>
              <a:t>Клиническое применение подтвердило полную их нетоксичность и отсутствие побочных эффектов, что позволило широко использовать в педиатрической практике при лечении целого ряда заболеваний.</a:t>
            </a:r>
          </a:p>
        </p:txBody>
      </p:sp>
      <p:pic>
        <p:nvPicPr>
          <p:cNvPr id="49155" name="Picture 2" descr="6/0/8/160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071564"/>
            <a:ext cx="2381250" cy="341947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05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berezka.com/tradeImages/226.jpg?w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4681" y="4779963"/>
            <a:ext cx="32861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http://rf.foto.radikal.ru/0708/1a/6bb3adf78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762" y="0"/>
            <a:ext cx="41052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4"/>
          <p:cNvSpPr>
            <a:spLocks noChangeArrowheads="1"/>
          </p:cNvSpPr>
          <p:nvPr/>
        </p:nvSpPr>
        <p:spPr bwMode="auto">
          <a:xfrm>
            <a:off x="491319" y="260350"/>
            <a:ext cx="585550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err="1" smtClean="0">
                <a:solidFill>
                  <a:prstClr val="black"/>
                </a:solidFill>
              </a:rPr>
              <a:t>Фукоидан</a:t>
            </a:r>
            <a:r>
              <a:rPr lang="ru-RU" altLang="ru-RU" dirty="0" smtClean="0">
                <a:solidFill>
                  <a:prstClr val="black"/>
                </a:solidFill>
              </a:rPr>
              <a:t> (</a:t>
            </a:r>
            <a:r>
              <a:rPr lang="ru-RU" altLang="ru-RU" dirty="0" err="1" smtClean="0">
                <a:solidFill>
                  <a:prstClr val="black"/>
                </a:solidFill>
              </a:rPr>
              <a:t>fucoidan</a:t>
            </a:r>
            <a:r>
              <a:rPr lang="ru-RU" altLang="ru-RU" dirty="0" smtClean="0">
                <a:solidFill>
                  <a:prstClr val="black"/>
                </a:solidFill>
              </a:rPr>
              <a:t>) — </a:t>
            </a:r>
            <a:r>
              <a:rPr lang="ru-RU" altLang="ru-RU" dirty="0" err="1" smtClean="0">
                <a:solidFill>
                  <a:prstClr val="black"/>
                </a:solidFill>
              </a:rPr>
              <a:t>сульфатированный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err="1" smtClean="0">
                <a:solidFill>
                  <a:prstClr val="black"/>
                </a:solidFill>
              </a:rPr>
              <a:t>гетерополисахарид</a:t>
            </a:r>
            <a:r>
              <a:rPr lang="ru-RU" altLang="ru-RU" dirty="0" smtClean="0">
                <a:solidFill>
                  <a:prstClr val="black"/>
                </a:solidFill>
              </a:rPr>
              <a:t>, обнаруженный в составе бурых водорослей и некоторых иглокожих. Так, в литературе имеются сообщения о противоопухолевых, иммуномодулирующих , антибактериальных , антивирусных , противовоспалительных и других свойствах </a:t>
            </a:r>
            <a:r>
              <a:rPr lang="ru-RU" altLang="ru-RU" dirty="0" err="1" smtClean="0">
                <a:solidFill>
                  <a:prstClr val="black"/>
                </a:solidFill>
              </a:rPr>
              <a:t>фукоиданов</a:t>
            </a:r>
            <a:r>
              <a:rPr lang="ru-RU" altLang="ru-RU" dirty="0" smtClean="0">
                <a:solidFill>
                  <a:prstClr val="black"/>
                </a:solidFill>
              </a:rPr>
              <a:t>. По этой причине </a:t>
            </a:r>
            <a:r>
              <a:rPr lang="ru-RU" altLang="ru-RU" dirty="0" err="1" smtClean="0">
                <a:solidFill>
                  <a:prstClr val="black"/>
                </a:solidFill>
              </a:rPr>
              <a:t>фукоиданы</a:t>
            </a:r>
            <a:r>
              <a:rPr lang="ru-RU" altLang="ru-RU" dirty="0" smtClean="0">
                <a:solidFill>
                  <a:prstClr val="black"/>
                </a:solidFill>
              </a:rPr>
              <a:t> можно отнести к так называемым «поливалентным </a:t>
            </a:r>
            <a:r>
              <a:rPr lang="ru-RU" altLang="ru-RU" dirty="0" err="1" smtClean="0">
                <a:solidFill>
                  <a:prstClr val="black"/>
                </a:solidFill>
              </a:rPr>
              <a:t>биомодуляторам</a:t>
            </a:r>
            <a:r>
              <a:rPr lang="ru-RU" altLang="ru-RU" dirty="0" smtClean="0">
                <a:solidFill>
                  <a:prstClr val="black"/>
                </a:solidFill>
              </a:rPr>
              <a:t>».</a:t>
            </a:r>
            <a:br>
              <a:rPr lang="ru-RU" altLang="ru-RU" dirty="0" smtClean="0">
                <a:solidFill>
                  <a:prstClr val="black"/>
                </a:solidFill>
              </a:rPr>
            </a:br>
            <a:r>
              <a:rPr lang="ru-RU" altLang="ru-RU" dirty="0" smtClean="0">
                <a:solidFill>
                  <a:prstClr val="black"/>
                </a:solidFill>
              </a:rPr>
              <a:t>Особый интерес вызывает </a:t>
            </a:r>
            <a:r>
              <a:rPr lang="ru-RU" altLang="ru-RU" dirty="0" err="1" smtClean="0">
                <a:solidFill>
                  <a:prstClr val="black"/>
                </a:solidFill>
              </a:rPr>
              <a:t>антикоагулянтное</a:t>
            </a:r>
            <a:r>
              <a:rPr lang="ru-RU" altLang="ru-RU" dirty="0" smtClean="0">
                <a:solidFill>
                  <a:prstClr val="black"/>
                </a:solidFill>
              </a:rPr>
              <a:t> действие </a:t>
            </a:r>
            <a:r>
              <a:rPr lang="ru-RU" altLang="ru-RU" dirty="0" err="1" smtClean="0">
                <a:solidFill>
                  <a:prstClr val="black"/>
                </a:solidFill>
              </a:rPr>
              <a:t>фукоиданов</a:t>
            </a:r>
            <a:r>
              <a:rPr lang="ru-RU" altLang="ru-RU" dirty="0" smtClean="0">
                <a:solidFill>
                  <a:prstClr val="black"/>
                </a:solidFill>
              </a:rPr>
              <a:t>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50181" name="Picture 6" descr="http://t2.gstatic.com/images?q=tbn:ANd9GcRiQLyudW-dQfyAEPk0wahPu0pt6Kq5hLHW8_bUR3WNC08_O7I&amp;t=1&amp;usg=__l-hgsiEP07XHAgiwvANk4-RE2BM=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639" y="5229225"/>
            <a:ext cx="261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914" y="3768509"/>
            <a:ext cx="58912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Исследования показали, что </a:t>
            </a:r>
            <a:r>
              <a:rPr lang="ru-RU" alt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фукоидан</a:t>
            </a:r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помогает поддерживать мобилизацию стволовых клеток.</a:t>
            </a:r>
          </a:p>
          <a:p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Было установлено, что </a:t>
            </a:r>
            <a:r>
              <a:rPr lang="ru-RU" altLang="ru-RU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фукоидан</a:t>
            </a:r>
            <a:r>
              <a:rPr lang="ru-RU" alt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помогает снизить всасывание глюкозы, что ведет к нормализации уровня сахара крови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22422" y="1"/>
            <a:ext cx="1141764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/>
                </a:solidFill>
              </a:rPr>
              <a:t>Ученые из университета британского Манчестера опубликовали доклад, в котором говорится, что огромное количество бурых водорослей у побережья может вызывать появление облаков и влиять на климат.</a:t>
            </a:r>
            <a:r>
              <a:rPr lang="ru-RU" altLang="ru-RU" sz="2000" dirty="0">
                <a:solidFill>
                  <a:prstClr val="black"/>
                </a:solidFill>
              </a:rPr>
              <a:t> Специалисты установили, что при неблагоприятных условиях бурые водоросли ламинарии выпускают в атмосферу большое количество йода, что может стать причиной образования облаков.</a:t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>
                <a:solidFill>
                  <a:prstClr val="black"/>
                </a:solidFill>
              </a:rPr>
              <a:t>"Когда водоросли испытывают негативное воздействие, например, оказываются на ярком свету, начинают высыхать или контактируют с атмосферным озоном во время отлива, они очень быстро начинают высвобождать большое количество йодида из своих тканей", - заявил ведущий автор исследования, доктор Фритьоф </a:t>
            </a:r>
            <a:r>
              <a:rPr lang="ru-RU" altLang="ru-RU" sz="2000" dirty="0" err="1">
                <a:solidFill>
                  <a:prstClr val="black"/>
                </a:solidFill>
              </a:rPr>
              <a:t>Кюппер</a:t>
            </a:r>
            <a:r>
              <a:rPr lang="ru-RU" altLang="ru-RU" sz="2000" dirty="0">
                <a:solidFill>
                  <a:prstClr val="black"/>
                </a:solidFill>
              </a:rPr>
              <a:t>.</a:t>
            </a:r>
            <a:br>
              <a:rPr lang="ru-RU" altLang="ru-RU" sz="2000" dirty="0">
                <a:solidFill>
                  <a:prstClr val="black"/>
                </a:solidFill>
              </a:rPr>
            </a:br>
            <a:endParaRPr lang="ru-RU" altLang="ru-RU" sz="2000" dirty="0">
              <a:solidFill>
                <a:prstClr val="black"/>
              </a:solidFill>
            </a:endParaRPr>
          </a:p>
        </p:txBody>
      </p:sp>
      <p:pic>
        <p:nvPicPr>
          <p:cNvPr id="10243" name="Picture 4" descr="http://gopomiru.ru/wp-content/uploads/2013/04/070508_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405" y="288435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6238875" y="2884350"/>
            <a:ext cx="5401190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</a:rPr>
              <a:t>По его словам, отрицательно заряженные ионы йодида работают как антиоксиданты и нейтрализуют озон и другие вещества, которые могут повредить водорослям. "Этот метод защиты водорослей приводит к образованию чистого молекулярного йода, частицы которого становятся ядрами конденсации, вокруг которых могут формироваться облака", - поясняет </a:t>
            </a:r>
            <a:r>
              <a:rPr lang="ru-RU" altLang="ru-RU" sz="2000" dirty="0" err="1">
                <a:solidFill>
                  <a:prstClr val="black"/>
                </a:solidFill>
              </a:rPr>
              <a:t>Кюппер</a:t>
            </a:r>
            <a:r>
              <a:rPr lang="ru-RU" altLang="ru-RU" sz="2000" dirty="0">
                <a:solidFill>
                  <a:prstClr val="black"/>
                </a:solidFill>
              </a:rPr>
              <a:t>. </a:t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1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1666875" y="6429375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>
                <a:solidFill>
                  <a:prstClr val="black"/>
                </a:solidFill>
              </a:rPr>
              <a:t>http://gopomiru.ru/tumannyj-albion-stanovitsya-dostupnee/</a:t>
            </a:r>
            <a:endParaRPr lang="ru-RU" altLang="ru-RU" sz="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708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tpusk21.ru/wp-content/uploads/2011/10/wallpaper-big-b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686050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524000" y="6642100"/>
            <a:ext cx="5429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800">
                <a:solidFill>
                  <a:prstClr val="black"/>
                </a:solidFill>
              </a:rPr>
              <a:t>http://otpusk21.ru/vokrug-sveta/puteshestvie-v-velikobritaniya/tumannyi_albion</a:t>
            </a:r>
            <a:endParaRPr lang="ru-RU" altLang="ru-RU" sz="800">
              <a:solidFill>
                <a:prstClr val="black"/>
              </a:solidFill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84205" y="0"/>
            <a:ext cx="116894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prstClr val="black"/>
                </a:solidFill>
              </a:rPr>
              <a:t>По словам доктора Гордона </a:t>
            </a:r>
            <a:r>
              <a:rPr lang="ru-RU" altLang="ru-RU" sz="2000" dirty="0" err="1">
                <a:solidFill>
                  <a:prstClr val="black"/>
                </a:solidFill>
              </a:rPr>
              <a:t>МакФигганса</a:t>
            </a:r>
            <a:r>
              <a:rPr lang="ru-RU" altLang="ru-RU" sz="2000" dirty="0">
                <a:solidFill>
                  <a:prstClr val="black"/>
                </a:solidFill>
              </a:rPr>
              <a:t>, рост числа ядер конденсации может приводить к появлению толстых облаков, которые более устойчивы, ярче и отражают больше солнечного света, из-за чего его значительная доля не достигает земли. А ведь, по словам ученых, именно в таких облаках большее число мелких дождевых капель и образование дождя затруднено, по сравнению с облаками с крупными каплями.</a:t>
            </a:r>
            <a:br>
              <a:rPr lang="ru-RU" altLang="ru-RU" sz="2000" dirty="0">
                <a:solidFill>
                  <a:prstClr val="black"/>
                </a:solidFill>
              </a:rPr>
            </a:br>
            <a:r>
              <a:rPr lang="ru-RU" altLang="ru-RU" sz="2000" dirty="0" err="1">
                <a:solidFill>
                  <a:prstClr val="black"/>
                </a:solidFill>
              </a:rPr>
              <a:t>МакФигганс</a:t>
            </a:r>
            <a:r>
              <a:rPr lang="ru-RU" altLang="ru-RU" sz="2000" dirty="0">
                <a:solidFill>
                  <a:prstClr val="black"/>
                </a:solidFill>
              </a:rPr>
              <a:t> также полагает, что именно ламинария может быть ответственна за формирование типичного для Великобритании климата побережья, отличающегося устойчивой и долговременной </a:t>
            </a:r>
            <a:r>
              <a:rPr lang="ru-RU" altLang="ru-RU" sz="2000" dirty="0" smtClean="0">
                <a:solidFill>
                  <a:prstClr val="black"/>
                </a:solidFill>
              </a:rPr>
              <a:t>облачностью.</a:t>
            </a:r>
            <a:endParaRPr lang="ru-RU" alt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3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6" y="1"/>
            <a:ext cx="8215313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уга 3"/>
          <p:cNvSpPr/>
          <p:nvPr/>
        </p:nvSpPr>
        <p:spPr>
          <a:xfrm rot="20083099">
            <a:off x="6667501" y="142875"/>
            <a:ext cx="2786063" cy="3214688"/>
          </a:xfrm>
          <a:prstGeom prst="arc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7810500" y="500064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SARH</a:t>
            </a: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6632814" y="4258100"/>
            <a:ext cx="1624082" cy="9007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23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6" y="281760"/>
            <a:ext cx="101675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Диатомовые водоросли играют первостепенную роль в осадконакоплении. Непрерывно опускаясь </a:t>
            </a:r>
            <a:r>
              <a:rPr lang="ru-RU" dirty="0" smtClean="0"/>
              <a:t>из поверхностных </a:t>
            </a:r>
            <a:r>
              <a:rPr lang="ru-RU" dirty="0" smtClean="0"/>
              <a:t> вод и </a:t>
            </a:r>
            <a:r>
              <a:rPr lang="ru-RU" dirty="0" smtClean="0"/>
              <a:t>отмирая,</a:t>
            </a:r>
            <a:r>
              <a:rPr lang="ru-RU" dirty="0" smtClean="0"/>
              <a:t> панцири диатомей скапливаются на дне в огромном </a:t>
            </a:r>
            <a:endParaRPr lang="ru-RU" dirty="0" smtClean="0"/>
          </a:p>
          <a:p>
            <a:r>
              <a:rPr lang="ru-RU" dirty="0" smtClean="0"/>
              <a:t>количестве, образуя</a:t>
            </a:r>
            <a:r>
              <a:rPr lang="ru-RU" dirty="0" smtClean="0"/>
              <a:t> в океанах и пресных водоемах </a:t>
            </a:r>
            <a:r>
              <a:rPr lang="ru-RU" b="1" dirty="0" smtClean="0"/>
              <a:t>диатомовые илы</a:t>
            </a:r>
            <a:r>
              <a:rPr lang="ru-RU" dirty="0" smtClean="0"/>
              <a:t>. </a:t>
            </a:r>
            <a:r>
              <a:rPr lang="ru-RU" dirty="0" smtClean="0"/>
              <a:t> Диатомовый ил</a:t>
            </a:r>
            <a:r>
              <a:rPr lang="ru-RU" dirty="0" smtClean="0"/>
              <a:t> </a:t>
            </a:r>
            <a:r>
              <a:rPr lang="ru-RU" dirty="0" smtClean="0"/>
              <a:t>является кремнистым</a:t>
            </a:r>
            <a:r>
              <a:rPr lang="ru-RU" dirty="0" smtClean="0"/>
              <a:t> осадком и отличается высоким </a:t>
            </a:r>
            <a:r>
              <a:rPr lang="ru-RU" dirty="0" smtClean="0"/>
              <a:t>содержанием аморфного кремнезема</a:t>
            </a:r>
            <a:r>
              <a:rPr lang="ru-RU" dirty="0" smtClean="0"/>
              <a:t> (до 70 %). Помимо кремнезёма в его состав </a:t>
            </a:r>
            <a:r>
              <a:rPr lang="ru-RU" dirty="0" smtClean="0"/>
              <a:t>входят глинистые, </a:t>
            </a:r>
            <a:r>
              <a:rPr lang="ru-RU" dirty="0" smtClean="0"/>
              <a:t>обломочные </a:t>
            </a:r>
            <a:r>
              <a:rPr lang="ru-RU" dirty="0" smtClean="0"/>
              <a:t>и карбонатные</a:t>
            </a:r>
            <a:r>
              <a:rPr lang="ru-RU" dirty="0" smtClean="0"/>
              <a:t> минеральные частицы. Во влажном состоянии диатомовый ил представляет собой мягкий тонкозернистый осадок, не липкий на ощупь и имеющий светло-желтовато-серый цвет.</a:t>
            </a:r>
          </a:p>
          <a:p>
            <a:r>
              <a:rPr lang="ru-RU" dirty="0" smtClean="0"/>
              <a:t>Мощные</a:t>
            </a:r>
            <a:r>
              <a:rPr lang="ru-RU" dirty="0" smtClean="0"/>
              <a:t> залежи илов известны в </a:t>
            </a:r>
            <a:r>
              <a:rPr lang="ru-RU" dirty="0" smtClean="0"/>
              <a:t>отложениях третичного</a:t>
            </a:r>
            <a:r>
              <a:rPr lang="ru-RU" dirty="0" smtClean="0"/>
              <a:t> и четвертичного периодов; </a:t>
            </a:r>
            <a:endParaRPr lang="ru-RU" dirty="0" smtClean="0"/>
          </a:p>
          <a:p>
            <a:r>
              <a:rPr lang="ru-RU" dirty="0" smtClean="0"/>
              <a:t>их</a:t>
            </a:r>
            <a:r>
              <a:rPr lang="ru-RU" dirty="0" smtClean="0"/>
              <a:t> образование происходит и в настоящее время, особенно в </a:t>
            </a:r>
            <a:r>
              <a:rPr lang="ru-RU" dirty="0" smtClean="0"/>
              <a:t>озерах </a:t>
            </a:r>
            <a:r>
              <a:rPr lang="ru-RU" dirty="0" err="1" smtClean="0"/>
              <a:t>олиготрофного</a:t>
            </a:r>
            <a:r>
              <a:rPr lang="ru-RU" dirty="0" smtClean="0"/>
              <a:t> типа: Байкале, Телецком, Севане, многих озерах Кольского </a:t>
            </a:r>
            <a:r>
              <a:rPr lang="ru-RU" dirty="0" smtClean="0"/>
              <a:t>полуострова</a:t>
            </a:r>
            <a:r>
              <a:rPr lang="ru-RU" dirty="0" smtClean="0"/>
              <a:t> </a:t>
            </a:r>
            <a:r>
              <a:rPr lang="ru-RU" dirty="0" smtClean="0"/>
              <a:t>и</a:t>
            </a:r>
            <a:r>
              <a:rPr lang="ru-RU" dirty="0" smtClean="0"/>
              <a:t> др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Наиболее </a:t>
            </a:r>
            <a:r>
              <a:rPr lang="ru-RU" dirty="0" smtClean="0"/>
              <a:t>широко эта разновидность ила распространена в умеренных </a:t>
            </a:r>
            <a:r>
              <a:rPr lang="ru-RU" dirty="0" smtClean="0"/>
              <a:t>широтах Южного полушария, </a:t>
            </a:r>
            <a:r>
              <a:rPr lang="ru-RU" dirty="0" smtClean="0"/>
              <a:t>в виде сплошного пояса вокруг </a:t>
            </a:r>
            <a:r>
              <a:rPr lang="ru-RU" dirty="0" smtClean="0"/>
              <a:t>Антарктиды, </a:t>
            </a:r>
            <a:r>
              <a:rPr lang="ru-RU" dirty="0" smtClean="0"/>
              <a:t>а также в северной </a:t>
            </a:r>
            <a:r>
              <a:rPr lang="ru-RU" dirty="0" smtClean="0"/>
              <a:t>части Тихого океана. </a:t>
            </a:r>
            <a:endParaRPr lang="ru-RU" dirty="0" smtClean="0"/>
          </a:p>
          <a:p>
            <a:r>
              <a:rPr lang="ru-RU" dirty="0" smtClean="0"/>
              <a:t>В ископаемом состоянии диатомовый ил переходит в осадочную </a:t>
            </a:r>
            <a:r>
              <a:rPr lang="ru-RU" dirty="0" smtClean="0"/>
              <a:t> горную породу -диатомит.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Сапропели</a:t>
            </a:r>
            <a:r>
              <a:rPr lang="ru-RU" dirty="0" smtClean="0"/>
              <a:t> также в значительной мере образованы остатками диатомей, но </a:t>
            </a:r>
            <a:r>
              <a:rPr lang="ru-RU" dirty="0" smtClean="0"/>
              <a:t>они отличаются</a:t>
            </a:r>
            <a:r>
              <a:rPr lang="ru-RU" dirty="0" smtClean="0"/>
              <a:t> от диатомовых илов меньшим содержанием кремневой кислоты (20—30%) и </a:t>
            </a:r>
            <a:r>
              <a:rPr lang="ru-RU" dirty="0" smtClean="0"/>
              <a:t>большим содержанием</a:t>
            </a:r>
            <a:r>
              <a:rPr lang="ru-RU" dirty="0" smtClean="0"/>
              <a:t> органики. Сапропелевые илы скапливаются в большом количестве в озерах Среднего </a:t>
            </a:r>
            <a:r>
              <a:rPr lang="ru-RU" dirty="0" smtClean="0"/>
              <a:t>и Южного</a:t>
            </a:r>
            <a:r>
              <a:rPr lang="ru-RU" dirty="0" smtClean="0"/>
              <a:t> </a:t>
            </a:r>
            <a:r>
              <a:rPr lang="ru-RU" dirty="0" smtClean="0"/>
              <a:t>Урала.</a:t>
            </a:r>
            <a:endParaRPr lang="ru-RU" dirty="0"/>
          </a:p>
        </p:txBody>
      </p:sp>
      <p:pic>
        <p:nvPicPr>
          <p:cNvPr id="120834" name="Picture 2" descr="https://cs7055.vk.me/c623625/v623625911/16f20/FtvJH_YHX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967" y="5074636"/>
            <a:ext cx="2783338" cy="1783364"/>
          </a:xfrm>
          <a:prstGeom prst="rect">
            <a:avLst/>
          </a:prstGeom>
          <a:noFill/>
        </p:spPr>
      </p:pic>
      <p:pic>
        <p:nvPicPr>
          <p:cNvPr id="120836" name="Picture 4" descr="https://cs7055.vk.me/c623625/v623625911/16f52/lEbcQGgOmr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2805" y="5020668"/>
            <a:ext cx="2573977" cy="1837332"/>
          </a:xfrm>
          <a:prstGeom prst="rect">
            <a:avLst/>
          </a:prstGeom>
          <a:noFill/>
        </p:spPr>
      </p:pic>
      <p:pic>
        <p:nvPicPr>
          <p:cNvPr id="120838" name="Picture 6" descr="https://cs7055.vk.me/c623625/v623625911/16f81/kM7eZBq7A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7205" y="5089241"/>
            <a:ext cx="1768759" cy="1768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рис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939" y="1571626"/>
            <a:ext cx="423862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195639" y="568326"/>
            <a:ext cx="578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>
                <a:solidFill>
                  <a:prstClr val="black"/>
                </a:solidFill>
              </a:rPr>
              <a:t>Токсины динофит</a:t>
            </a:r>
          </a:p>
        </p:txBody>
      </p:sp>
    </p:spTree>
    <p:extLst>
      <p:ext uri="{BB962C8B-B14F-4D97-AF65-F5344CB8AC3E}">
        <p14:creationId xmlns:p14="http://schemas.microsoft.com/office/powerpoint/2010/main" xmlns="" val="3595421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84118"/>
            <a:ext cx="1208490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Водо- или жиро-растворимые токсины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цитолитического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гепатотоксичного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или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нейротоксичного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действия образуют около 60 видов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большинство из которых фильтруется из воды моллюсками при питании. Токсины этих водорослей накапливаются в моллюсках до уровня  летального для людей и животных, поедающих таких моллюсков. С этими токсинами связывают ряд заболеваний: паралитическое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PSP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), 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диаретическое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DSP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), нейротоксическое 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NSP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 и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азоспирацидное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AZP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 отравления моллюсками. Еще одно известное заболевание, вызванное токсинами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динофитов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-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сигуатера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CFP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).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Сигуатоксины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образуют водоросли, прикрепленные к поверхности рифообразующих кораллов.  Недавно выявлено еще одно заболевание, связанное с токсичными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динофлагеллатами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которые в массе развиваются в эстуариях (</a:t>
            </a:r>
            <a:r>
              <a:rPr lang="en-US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PEAS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). Это заболевание пока плохо изучено, но его связывают с 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Pfiesteria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piscicida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и близкородственными видами. Симптомы этого заболевания (ухудшение памяти и обучаемости, повреждение кожи, респираторные явления, раздражение глаз) наблюдаются после пребывания людей в водах эстуарий, в которых присутствовали 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Pfiesteria 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– подобные организмы.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27651" name="Picture 4" descr="рис3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75" y="3500438"/>
            <a:ext cx="53292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3" descr="Рисунок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6" y="3232150"/>
            <a:ext cx="25638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9126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c.ucsc.edu/~flegal/etox80e/SpecTopics/AlgalBlooms/alg_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5020" y="161633"/>
            <a:ext cx="10393154" cy="677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49725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2/22/Lifecycle_of_Pfiest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984" y="437322"/>
            <a:ext cx="7530939" cy="56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icrobewiki.kenyon.edu/images/thumb/2/29/Sick_fish.jpg/200px-Sick_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601" y="833852"/>
            <a:ext cx="1905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284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220353" y="232639"/>
            <a:ext cx="57800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prstClr val="black"/>
                </a:solidFill>
              </a:rPr>
              <a:t>Токсины </a:t>
            </a:r>
            <a:r>
              <a:rPr lang="ru-RU" altLang="ru-RU" sz="4000" dirty="0" err="1">
                <a:solidFill>
                  <a:prstClr val="black"/>
                </a:solidFill>
              </a:rPr>
              <a:t>динофит</a:t>
            </a:r>
            <a:endParaRPr lang="ru-RU" altLang="ru-RU" sz="4000" dirty="0">
              <a:solidFill>
                <a:prstClr val="black"/>
              </a:solidFill>
            </a:endParaRP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222422" y="934314"/>
            <a:ext cx="1108401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Паралитическое отравление моллюсками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- наиболее широко распространенное заболевание, вызванное токсинами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Токсины образуют представители родов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Alexandrium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Gymnodinium</a:t>
            </a:r>
            <a:r>
              <a:rPr lang="ru-RU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, К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arenia</a:t>
            </a:r>
            <a:r>
              <a:rPr lang="ru-RU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Pyrodinium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и др. Их токсины относят к группе </a:t>
            </a:r>
            <a:r>
              <a:rPr lang="ru-RU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сакситоксинов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которых известно около 20 аналогов (помимо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эти токсины образуют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цианобактерии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и другие бактерии).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Сакситоксины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- небольшие органические молекулы с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гетероциклом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содержащим несколько атомов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азота,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хорошо растворимы в воде, но не растворимы в органических растворителях. Свое название они получили от моллюсков</a:t>
            </a:r>
            <a:r>
              <a:rPr lang="ru-RU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Saxidomus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giganteus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из которых были впервые выделены. Эти токсины блокируют натриевые каналы, через которые натрий поступает в нервные и мышечные клетки.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Сакситоксины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 1000 раз более ядовиты, чем цианид, и в 50 раз сильнее яда кураре. Симптомы паралитического отравления проявляются уже через 30 минут, а в тяжелом варианте отравления через 2-24 часа после принятия отравленной пищи может наступить смертельный исход. 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709998" y="484346"/>
            <a:ext cx="1115248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Диаретическое</a:t>
            </a:r>
            <a:r>
              <a:rPr lang="ru-RU" altLang="ru-RU" sz="2400" i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 отравление моллюсками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встречается преимущественно в умеренных широтах и вызывается токсинами, которые продуцируют в основном планктонные виды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 основном из родов 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Dinophysis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Prorocentrum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Эти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собразуют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окадаевую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кислоту и близкие к ней соединения –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динофизис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-токсины.</a:t>
            </a:r>
            <a:r>
              <a:rPr lang="ru-RU" altLang="ru-R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Окадаевая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кислота и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динофизис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-токсины – длинные жирорастворимые молекулы, содержащие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изопреноидные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группировки.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Окадаевая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кислота впервые была выделена из губки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Halichondria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okadai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отсюда и получила свое название. Она – причина многих отравлений в Европе, в то время как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динофизис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-токсины – в Японии и в Канаде. Смертельные случаи отравления у человека этими токсинами не известны.</a:t>
            </a:r>
            <a:endParaRPr lang="ru-RU" altLang="ru-RU" sz="2400" dirty="0">
              <a:solidFill>
                <a:prstClr val="black"/>
              </a:solidFill>
            </a:endParaRPr>
          </a:p>
          <a:p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К этой группе токсинов относят </a:t>
            </a:r>
            <a:r>
              <a:rPr lang="ru-RU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пектенотоксины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й</a:t>
            </a:r>
            <a:r>
              <a:rPr lang="ru-RU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ессотоксины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Ессотоксины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найдены у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Gonyaulax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grindleyi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613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630195" y="1553359"/>
            <a:ext cx="1088630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Нейротоксичное</a:t>
            </a:r>
            <a:r>
              <a:rPr lang="ru-RU" altLang="ru-RU" sz="2400" i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 отравление моллюсками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вызывают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бревитоксины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названные по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динофлагеллате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Karenia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brevis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В химическом плане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бревитоксины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–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липофильные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полиэфиры с 10  (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бревитоксин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– Б) и 11 (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бревитоксин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– А) кольцами. При поедании зараженных моллюсков у людей могут наступать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провалы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в памяти и паралич. Эти токсины могут вызывать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массовую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гибель рыбы, морских млекопитающих даже тех, которые не питаются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фильтраторами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Кроме того,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бревитоксины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вдыхаемые вместе с аэрозолями морских брызг, вызывают заболевания дыхательной системы у людей. 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258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35924" y="176561"/>
            <a:ext cx="1173891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400" i="1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Азаспирацидное</a:t>
            </a:r>
            <a:r>
              <a:rPr lang="ru-RU" altLang="ru-RU" sz="2400" i="1" u="sng" dirty="0">
                <a:solidFill>
                  <a:prstClr val="black"/>
                </a:solidFill>
                <a:cs typeface="Times New Roman" panose="02020603050405020304" pitchFamily="18" charset="0"/>
              </a:rPr>
              <a:t> отравление моллюсками</a:t>
            </a:r>
            <a:r>
              <a:rPr lang="ru-RU" altLang="ru-RU" sz="2400" u="sng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вызывают недавно открытые у гетеротрофного вида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Protoperidinium</a:t>
            </a:r>
            <a:r>
              <a:rPr lang="en-US" altLang="ru-RU" sz="24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crassipes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азаспирациды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Это жирорастворимые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нейротоксины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симптомы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отравления которых можно спутать с </a:t>
            </a:r>
            <a:r>
              <a:rPr lang="ru-RU" altLang="ru-RU" sz="2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диаретическим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отравлением моллюсками. В опытах с клеточными культурами они ингибируют синтез белков и вызывают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апоптоз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sz="2400" dirty="0">
              <a:solidFill>
                <a:prstClr val="black"/>
              </a:solidFill>
            </a:endParaRPr>
          </a:p>
          <a:p>
            <a:r>
              <a:rPr lang="ru-RU" altLang="ru-RU" sz="2400" i="1" u="sng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Сигуатера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 -отравление, встречающееся преимущественно в тропических регионах и наступающее при употреблении рыб коралловых рифов (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групперы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, барракуды,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тунцеобразные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и др.).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Сигуатера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-токсины (по крайней мере 3 класса) – устойчивы к нагреванию, жирорастворимые, высоко окисленные циклические полиэфиры. Их образует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Gambierdiscus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(</a:t>
            </a:r>
            <a:r>
              <a:rPr lang="en-US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Gymnodinium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) </a:t>
            </a:r>
            <a:r>
              <a:rPr lang="en-US" altLang="ru-RU" sz="2400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toxicus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Симптомы отравления могут наступать через 30 минут и до 48 часов после приема рыбы, причем, зараженную рыбу нельзя отличить ни по внешнему виду, ни по вкусу и запаху. Симптомы могут быть неврологическими и </a:t>
            </a:r>
            <a:r>
              <a:rPr lang="ru-RU" alt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гастероинтестинальные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. По некоторым оценкам ежегодно от этого заболевания страдают 50000 человек, смертельные исходы редки (около 0,1% случаев), причем большинство из них </a:t>
            </a:r>
            <a:r>
              <a:rPr lang="ru-RU" altLang="ru-RU" sz="2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зарегистрировано </a:t>
            </a:r>
            <a:r>
              <a:rPr lang="ru-RU" alt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в акватории Индийского океана. </a:t>
            </a:r>
            <a:endParaRPr lang="ru-RU" alt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913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 rot="10800000" flipV="1">
            <a:off x="247134" y="206300"/>
            <a:ext cx="1170184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Стебельки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– небольшие подвижные пальцевидные выросты, расположенные у основания жгутиков в борозде некоторых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динофитов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 Полагают, что у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фаготрофных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представителей они выполняют сенсорные функции, вовлеченные в процессы питания, а также функции прикрепления к субстрату.</a:t>
            </a:r>
            <a:endParaRPr lang="ru-RU" altLang="ru-RU" dirty="0">
              <a:solidFill>
                <a:prstClr val="black"/>
              </a:solidFill>
            </a:endParaRPr>
          </a:p>
          <a:p>
            <a:r>
              <a:rPr lang="ru-RU" alt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Щупальца</a:t>
            </a:r>
            <a:r>
              <a:rPr lang="ru-RU" altLang="ru-RU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– более удлиненные образования, известные у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Noctiluca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Pronoctiluca</a:t>
            </a:r>
            <a:r>
              <a:rPr lang="ru-RU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Pavillardia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и др. У гетеротрофных представителей с их помощью происходит захват пищи и отправление ее к клеточному рту (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цитостому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).</a:t>
            </a:r>
            <a:endParaRPr lang="ru-RU" altLang="ru-RU" dirty="0">
              <a:solidFill>
                <a:prstClr val="black"/>
              </a:solidFill>
            </a:endParaRPr>
          </a:p>
          <a:p>
            <a:r>
              <a:rPr lang="ru-RU" altLang="ru-RU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Поршень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– более сложное устройство, имеющее вид полого цилиндрического выроста, с помощью которого пища подтягивается к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цитостому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 Он способен быстро удлиняться (в 15 раз может превышать длину тела), расширяться, а затем быстро сужаться и сокращаться. Поршень делает отверстие в клетке, которой питается, и ее цитоплазма через поршень движется в клетку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динофлагеллаты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 Такой поршень встречается у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Gymnodinium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fungiforme</a:t>
            </a:r>
            <a:r>
              <a:rPr lang="ru-RU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,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зооспор 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Pfiesteria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piscicida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, фотосинтезирующей </a:t>
            </a:r>
            <a:r>
              <a:rPr lang="ru-RU" altLang="ru-RU" dirty="0" err="1">
                <a:solidFill>
                  <a:prstClr val="black"/>
                </a:solidFill>
                <a:cs typeface="Times New Roman" panose="02020603050405020304" pitchFamily="18" charset="0"/>
              </a:rPr>
              <a:t>динофлагеллаты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Amphidinium</a:t>
            </a:r>
            <a:r>
              <a:rPr lang="en-US" altLang="ru-RU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cryophilum</a:t>
            </a:r>
            <a:r>
              <a:rPr lang="ru-RU" altLang="ru-RU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  <a:endParaRPr lang="ru-RU" altLang="ru-RU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23555" name="Picture 4" descr="рис2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448" y="3472592"/>
            <a:ext cx="575945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4395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566" y="1224837"/>
            <a:ext cx="4157662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994397" y="4047224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000" dirty="0">
                <a:solidFill>
                  <a:prstClr val="black"/>
                </a:solidFill>
              </a:rPr>
              <a:t>An illustration of the </a:t>
            </a:r>
            <a:r>
              <a:rPr lang="en-US" altLang="ru-RU" sz="1000" dirty="0" err="1">
                <a:solidFill>
                  <a:prstClr val="black"/>
                </a:solidFill>
              </a:rPr>
              <a:t>dinoflagellate</a:t>
            </a:r>
            <a:r>
              <a:rPr lang="en-US" altLang="ru-RU" sz="1000" dirty="0">
                <a:solidFill>
                  <a:prstClr val="black"/>
                </a:solidFill>
              </a:rPr>
              <a:t> (</a:t>
            </a:r>
            <a:r>
              <a:rPr lang="en-US" altLang="ru-RU" sz="1000" dirty="0" err="1">
                <a:solidFill>
                  <a:prstClr val="black"/>
                </a:solidFill>
              </a:rPr>
              <a:t>Dn</a:t>
            </a:r>
            <a:r>
              <a:rPr lang="en-US" altLang="ru-RU" sz="1000" dirty="0">
                <a:solidFill>
                  <a:prstClr val="black"/>
                </a:solidFill>
              </a:rPr>
              <a:t>) </a:t>
            </a:r>
            <a:r>
              <a:rPr lang="en-US" altLang="ru-RU" sz="1000" i="1" dirty="0" err="1">
                <a:solidFill>
                  <a:prstClr val="black"/>
                </a:solidFill>
              </a:rPr>
              <a:t>Protoperidinium</a:t>
            </a:r>
            <a:r>
              <a:rPr lang="en-US" altLang="ru-RU" sz="1000" i="1" dirty="0">
                <a:solidFill>
                  <a:prstClr val="black"/>
                </a:solidFill>
              </a:rPr>
              <a:t> </a:t>
            </a:r>
            <a:r>
              <a:rPr lang="en-US" altLang="ru-RU" sz="1000" i="1" dirty="0" err="1">
                <a:solidFill>
                  <a:prstClr val="black"/>
                </a:solidFill>
              </a:rPr>
              <a:t>depressum</a:t>
            </a:r>
            <a:endParaRPr lang="en-US" altLang="ru-RU" sz="1000" i="1" dirty="0">
              <a:solidFill>
                <a:prstClr val="black"/>
              </a:solidFill>
            </a:endParaRPr>
          </a:p>
          <a:p>
            <a:pPr eaLnBrk="1" hangingPunct="1"/>
            <a:r>
              <a:rPr lang="en-US" altLang="ru-RU" sz="1000" dirty="0">
                <a:solidFill>
                  <a:prstClr val="black"/>
                </a:solidFill>
              </a:rPr>
              <a:t>feeding on a chain of diatoms (Dt) using a </a:t>
            </a:r>
            <a:r>
              <a:rPr lang="en-US" altLang="ru-RU" sz="1000" dirty="0" err="1">
                <a:solidFill>
                  <a:prstClr val="black"/>
                </a:solidFill>
              </a:rPr>
              <a:t>pallium</a:t>
            </a:r>
            <a:r>
              <a:rPr lang="en-US" altLang="ru-RU" sz="1000" dirty="0">
                <a:solidFill>
                  <a:prstClr val="black"/>
                </a:solidFill>
              </a:rPr>
              <a:t>, a retractile organelle</a:t>
            </a:r>
          </a:p>
          <a:p>
            <a:pPr eaLnBrk="1" hangingPunct="1"/>
            <a:r>
              <a:rPr lang="en-US" altLang="ru-RU" sz="1000" dirty="0">
                <a:solidFill>
                  <a:prstClr val="black"/>
                </a:solidFill>
              </a:rPr>
              <a:t>that spreads over the long spines of diatoms so that the contents can be digested.</a:t>
            </a:r>
          </a:p>
          <a:p>
            <a:pPr eaLnBrk="1" hangingPunct="1"/>
            <a:r>
              <a:rPr lang="en-US" altLang="ru-RU" sz="1000" dirty="0">
                <a:solidFill>
                  <a:prstClr val="black"/>
                </a:solidFill>
              </a:rPr>
              <a:t>Illustration by D. M. Jacobson (reproduced from Jacobson, 1987).</a:t>
            </a:r>
            <a:endParaRPr lang="ru-RU" altLang="ru-RU" sz="1000" dirty="0">
              <a:solidFill>
                <a:prstClr val="black"/>
              </a:solidFill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6096000" y="571500"/>
            <a:ext cx="530928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Вуаль</a:t>
            </a:r>
            <a:r>
              <a:rPr lang="ru-RU" altLang="ru-RU" sz="2000" i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псевдоподиальная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мембрана, которая выходит из борозды вблизи жгутиковой поры и имеет вид ловчей сети, по размерам превышающей размеры самой клетки. Отдельные крупные клетки или колониальные диатомеи прилипают к этой сети, которая обволакивает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их, и происходит высасывание содержимого добычи. Продолжительность такого внеклеточного пищеварения – 20 – 30 минут. Такая вуаль известна для некоторых представителей родов </a:t>
            </a:r>
            <a:r>
              <a:rPr lang="en-US" altLang="ru-RU" sz="20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Protoperidinium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20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Oblea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и </a:t>
            </a:r>
            <a:r>
              <a:rPr lang="en-US" altLang="ru-RU" sz="20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Diplopsalis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причем виды </a:t>
            </a:r>
            <a:r>
              <a:rPr lang="en-US" altLang="ru-RU" sz="2000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Protoperidinium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питаются преимущественно диатомеями и </a:t>
            </a:r>
            <a:r>
              <a:rPr lang="ru-RU" altLang="ru-RU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динофлагеллатами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а другие, помимо диатомей, могут использовать </a:t>
            </a:r>
            <a:r>
              <a:rPr lang="ru-RU" altLang="ru-RU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гаптофитов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празинофициевых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 и криптофитов.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7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67148">
            <a:off x="4755973" y="3961795"/>
            <a:ext cx="379888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1460" y="187017"/>
            <a:ext cx="39862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76860">
            <a:off x="8442314" y="2875283"/>
            <a:ext cx="305911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314" y="285751"/>
            <a:ext cx="378618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2914" y="3500315"/>
            <a:ext cx="50587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Порода</a:t>
            </a:r>
            <a:r>
              <a:rPr lang="ru-RU" dirty="0" smtClean="0"/>
              <a:t> под названием «диатомит</a:t>
            </a:r>
            <a:r>
              <a:rPr lang="ru-RU" dirty="0" smtClean="0"/>
              <a:t>»</a:t>
            </a:r>
            <a:r>
              <a:rPr lang="ru-RU" dirty="0" smtClean="0"/>
              <a:t> на </a:t>
            </a:r>
            <a:r>
              <a:rPr lang="ru-RU" dirty="0" smtClean="0"/>
              <a:t>50-80</a:t>
            </a:r>
            <a:r>
              <a:rPr lang="ru-RU" dirty="0" smtClean="0"/>
              <a:t>% </a:t>
            </a:r>
            <a:r>
              <a:rPr lang="ru-RU" dirty="0" smtClean="0"/>
              <a:t>состоит</a:t>
            </a:r>
            <a:r>
              <a:rPr lang="ru-RU" dirty="0" smtClean="0"/>
              <a:t> из панцирей </a:t>
            </a:r>
            <a:r>
              <a:rPr lang="ru-RU" dirty="0" smtClean="0"/>
              <a:t>диатомовых водорослей</a:t>
            </a:r>
            <a:r>
              <a:rPr lang="ru-RU" dirty="0" smtClean="0"/>
              <a:t>. Диатомит представляет собой </a:t>
            </a:r>
            <a:endParaRPr lang="ru-RU" dirty="0" smtClean="0"/>
          </a:p>
          <a:p>
            <a:r>
              <a:rPr lang="ru-RU" dirty="0" smtClean="0"/>
              <a:t>очень</a:t>
            </a:r>
            <a:r>
              <a:rPr lang="ru-RU" dirty="0" smtClean="0"/>
              <a:t> легкую, часто рыхлую и пористую породу </a:t>
            </a:r>
            <a:endParaRPr lang="ru-RU" dirty="0" smtClean="0"/>
          </a:p>
          <a:p>
            <a:r>
              <a:rPr lang="ru-RU" dirty="0" smtClean="0"/>
              <a:t>белого</a:t>
            </a:r>
            <a:r>
              <a:rPr lang="ru-RU" dirty="0" smtClean="0"/>
              <a:t> </a:t>
            </a:r>
            <a:r>
              <a:rPr lang="ru-RU" dirty="0" smtClean="0"/>
              <a:t>или светло - серого</a:t>
            </a:r>
            <a:r>
              <a:rPr lang="ru-RU" dirty="0" smtClean="0"/>
              <a:t> цвета с </a:t>
            </a:r>
            <a:r>
              <a:rPr lang="ru-RU" dirty="0" smtClean="0"/>
              <a:t>большим</a:t>
            </a:r>
          </a:p>
          <a:p>
            <a:r>
              <a:rPr lang="ru-RU" dirty="0" smtClean="0"/>
              <a:t> содержанием </a:t>
            </a:r>
            <a:r>
              <a:rPr lang="ru-RU" dirty="0" smtClean="0"/>
              <a:t>аморфной</a:t>
            </a:r>
            <a:r>
              <a:rPr lang="ru-RU" dirty="0" smtClean="0"/>
              <a:t> кремнекислоты </a:t>
            </a:r>
            <a:endParaRPr lang="ru-RU" dirty="0" smtClean="0"/>
          </a:p>
          <a:p>
            <a:r>
              <a:rPr lang="ru-RU" dirty="0" smtClean="0"/>
              <a:t>(50-</a:t>
            </a:r>
            <a:r>
              <a:rPr lang="ru-RU" dirty="0" smtClean="0"/>
              <a:t> 80%). Благодаря </a:t>
            </a:r>
            <a:r>
              <a:rPr lang="ru-RU" dirty="0" smtClean="0"/>
              <a:t>своей пористости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 smtClean="0"/>
              <a:t> адсорбционной способности диатомиты </a:t>
            </a:r>
            <a:endParaRPr lang="ru-RU" dirty="0" smtClean="0"/>
          </a:p>
          <a:p>
            <a:r>
              <a:rPr lang="ru-RU" dirty="0" smtClean="0"/>
              <a:t>используются</a:t>
            </a:r>
            <a:r>
              <a:rPr lang="ru-RU" dirty="0" smtClean="0"/>
              <a:t> в пищевой, химической </a:t>
            </a:r>
            <a:r>
              <a:rPr lang="ru-RU" dirty="0" smtClean="0"/>
              <a:t>, текстильной и</a:t>
            </a:r>
            <a:r>
              <a:rPr lang="ru-RU" dirty="0" smtClean="0"/>
              <a:t> </a:t>
            </a:r>
            <a:r>
              <a:rPr lang="ru-RU" dirty="0" smtClean="0"/>
              <a:t>медицинской промышленности </a:t>
            </a:r>
          </a:p>
          <a:p>
            <a:r>
              <a:rPr lang="ru-RU" dirty="0" smtClean="0"/>
              <a:t> и в </a:t>
            </a:r>
            <a:r>
              <a:rPr lang="ru-RU" dirty="0" smtClean="0"/>
              <a:t> строительстве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562" y="1869448"/>
            <a:ext cx="6150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Инфузорная </a:t>
            </a:r>
            <a:r>
              <a:rPr lang="ru-RU" b="1" dirty="0" smtClean="0"/>
              <a:t>земля</a:t>
            </a:r>
            <a:r>
              <a:rPr lang="ru-RU" dirty="0" smtClean="0"/>
              <a:t>, она же </a:t>
            </a:r>
            <a:r>
              <a:rPr lang="ru-RU" b="1" dirty="0" smtClean="0"/>
              <a:t>горная земля</a:t>
            </a:r>
            <a:r>
              <a:rPr lang="ru-RU" dirty="0" smtClean="0"/>
              <a:t>, </a:t>
            </a:r>
            <a:r>
              <a:rPr lang="ru-RU" b="1" dirty="0" smtClean="0"/>
              <a:t>диатомит</a:t>
            </a:r>
            <a:r>
              <a:rPr lang="ru-RU" dirty="0" smtClean="0"/>
              <a:t>, рыхлые разновидности диатомита – </a:t>
            </a:r>
            <a:r>
              <a:rPr lang="ru-RU" b="1" dirty="0" smtClean="0"/>
              <a:t>кизельгур</a:t>
            </a:r>
            <a:r>
              <a:rPr lang="ru-RU" dirty="0" smtClean="0"/>
              <a:t>, </a:t>
            </a:r>
            <a:r>
              <a:rPr lang="ru-RU" b="1" dirty="0" smtClean="0"/>
              <a:t>трепел </a:t>
            </a:r>
            <a:r>
              <a:rPr lang="ru-RU" dirty="0" smtClean="0"/>
              <a:t>(название произошло от г. Триполи, где находились залежи этого минерала) – это скопления кремнеземных панцирей диатомовых водорослей, некогда обитавших в древних </a:t>
            </a:r>
            <a:r>
              <a:rPr lang="ru-RU" dirty="0" smtClean="0"/>
              <a:t>морях.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98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33632" y="714376"/>
            <a:ext cx="11294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 smtClean="0">
                <a:solidFill>
                  <a:prstClr val="black"/>
                </a:solidFill>
              </a:rPr>
              <a:t>12</a:t>
            </a:r>
            <a:r>
              <a:rPr lang="ru-RU" altLang="ru-RU" sz="2400" dirty="0">
                <a:solidFill>
                  <a:prstClr val="black"/>
                </a:solidFill>
              </a:rPr>
              <a:t>. Встречаются как в морских (около 90% видов), так и в пресных водах. Свободноживущие, паразиты, симбионты. Вызывают красные приливы.</a:t>
            </a:r>
          </a:p>
        </p:txBody>
      </p:sp>
      <p:pic>
        <p:nvPicPr>
          <p:cNvPr id="25603" name="Picture 4" descr="red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57376"/>
            <a:ext cx="38227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8" descr="1Nscintilla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214939"/>
            <a:ext cx="444341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795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69556" y="207749"/>
            <a:ext cx="11219935" cy="45259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400" dirty="0"/>
              <a:t>Уникальная особенность, известная среди фотосинтезирующих организмов только у </a:t>
            </a:r>
            <a:r>
              <a:rPr lang="ru-RU" altLang="ru-RU" sz="2400" dirty="0" err="1"/>
              <a:t>динофлагелляат</a:t>
            </a:r>
            <a:r>
              <a:rPr lang="ru-RU" altLang="ru-RU" sz="2400" dirty="0"/>
              <a:t>, - </a:t>
            </a:r>
            <a:r>
              <a:rPr lang="ru-RU" altLang="ru-RU" sz="2400" i="1" dirty="0"/>
              <a:t>биолюминесценция</a:t>
            </a:r>
            <a:r>
              <a:rPr lang="ru-RU" altLang="ru-RU" sz="2400" b="1" dirty="0"/>
              <a:t> (</a:t>
            </a:r>
            <a:r>
              <a:rPr lang="ru-RU" altLang="ru-RU" sz="2400" dirty="0"/>
              <a:t>тип свечения живых организмов, при котором энергия химических реакций превращается в световую). В основе </a:t>
            </a:r>
            <a:r>
              <a:rPr lang="ru-RU" altLang="ru-RU" sz="2400" dirty="0" err="1"/>
              <a:t>биолюминисценции</a:t>
            </a:r>
            <a:r>
              <a:rPr lang="ru-RU" altLang="ru-RU" sz="2400" dirty="0"/>
              <a:t> лежит реакция окисления </a:t>
            </a:r>
            <a:r>
              <a:rPr lang="ru-RU" altLang="ru-RU" sz="2400" dirty="0" err="1"/>
              <a:t>люциферина</a:t>
            </a:r>
            <a:r>
              <a:rPr lang="ru-RU" altLang="ru-RU" sz="2400" dirty="0"/>
              <a:t> с помощью фермента </a:t>
            </a:r>
            <a:r>
              <a:rPr lang="ru-RU" altLang="ru-RU" sz="2400" dirty="0" err="1"/>
              <a:t>люциферазы</a:t>
            </a:r>
            <a:r>
              <a:rPr lang="ru-RU" altLang="ru-RU" sz="2400" dirty="0"/>
              <a:t>. Она обнаружена примерно у 30 морских фотосинтезирующих видов </a:t>
            </a:r>
            <a:r>
              <a:rPr lang="ru-RU" altLang="ru-RU" sz="2400" dirty="0" err="1"/>
              <a:t>динофлагеллят</a:t>
            </a:r>
            <a:r>
              <a:rPr lang="ru-RU" altLang="ru-RU" sz="2400" dirty="0"/>
              <a:t>, относящихся к родам </a:t>
            </a:r>
            <a:r>
              <a:rPr lang="ru-RU" altLang="ru-RU" sz="2400" i="1" dirty="0" err="1"/>
              <a:t>Gonyaulax</a:t>
            </a:r>
            <a:r>
              <a:rPr lang="ru-RU" altLang="ru-RU" sz="2400" dirty="0"/>
              <a:t>, </a:t>
            </a:r>
            <a:r>
              <a:rPr lang="ru-RU" altLang="ru-RU" sz="2400" i="1" dirty="0" err="1"/>
              <a:t>Protogonyaulax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Pyrodinium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Pyrocystis</a:t>
            </a:r>
            <a:r>
              <a:rPr lang="ru-RU" altLang="ru-RU" sz="2400" i="1" dirty="0"/>
              <a:t>, </a:t>
            </a:r>
            <a:r>
              <a:rPr lang="ru-RU" altLang="ru-RU" sz="2400" i="1" dirty="0" err="1"/>
              <a:t>Ceratium</a:t>
            </a:r>
            <a:r>
              <a:rPr lang="ru-RU" altLang="ru-RU" sz="2400" dirty="0"/>
              <a:t>, и у некоторых бесцветных (</a:t>
            </a:r>
            <a:r>
              <a:rPr lang="ru-RU" altLang="ru-RU" sz="2400" i="1" dirty="0" err="1"/>
              <a:t>Noctiluca</a:t>
            </a:r>
            <a:r>
              <a:rPr lang="ru-RU" altLang="ru-RU" sz="2400" dirty="0"/>
              <a:t> и </a:t>
            </a:r>
            <a:r>
              <a:rPr lang="ru-RU" altLang="ru-RU" sz="2400" i="1" dirty="0" err="1"/>
              <a:t>Protoperidinium</a:t>
            </a:r>
            <a:r>
              <a:rPr lang="ru-RU" altLang="ru-RU" sz="2400" dirty="0"/>
              <a:t>). Причем, у одного и того же вида существуют </a:t>
            </a:r>
            <a:r>
              <a:rPr lang="ru-RU" altLang="ru-RU" sz="2400" dirty="0" err="1"/>
              <a:t>биолюминесцентные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нелюминисцентные</a:t>
            </a:r>
            <a:r>
              <a:rPr lang="ru-RU" altLang="ru-RU" sz="2400" dirty="0"/>
              <a:t> штаммы. </a:t>
            </a:r>
            <a:r>
              <a:rPr lang="ru-RU" altLang="ru-RU" sz="2400" dirty="0" err="1"/>
              <a:t>Биолюминесцентные</a:t>
            </a:r>
            <a:r>
              <a:rPr lang="ru-RU" altLang="ru-RU" sz="2400" dirty="0"/>
              <a:t> </a:t>
            </a:r>
            <a:r>
              <a:rPr lang="ru-RU" altLang="ru-RU" sz="2400" dirty="0" err="1"/>
              <a:t>динофлагеллаты</a:t>
            </a:r>
            <a:r>
              <a:rPr lang="ru-RU" altLang="ru-RU" sz="2400" dirty="0"/>
              <a:t> имеют сферические внутриклеточные структуры, называемые </a:t>
            </a:r>
            <a:r>
              <a:rPr lang="ru-RU" altLang="ru-RU" sz="2400" i="1" dirty="0" err="1"/>
              <a:t>сцинтиллоны</a:t>
            </a:r>
            <a:r>
              <a:rPr lang="ru-RU" altLang="ru-RU" sz="2400" dirty="0"/>
              <a:t>. Диаметр этих частиц - 0,5 мкм, они располагаются по </a:t>
            </a:r>
            <a:r>
              <a:rPr lang="ru-RU" altLang="ru-RU" sz="2400" dirty="0" smtClean="0"/>
              <a:t>периферии </a:t>
            </a:r>
            <a:r>
              <a:rPr lang="ru-RU" altLang="ru-RU" sz="2400" dirty="0"/>
              <a:t>клетки и окружены мембраной. </a:t>
            </a:r>
            <a:r>
              <a:rPr lang="ru-RU" altLang="ru-RU" sz="2400" dirty="0" err="1"/>
              <a:t>Сцинтиллоны</a:t>
            </a:r>
            <a:r>
              <a:rPr lang="ru-RU" altLang="ru-RU" sz="2400" dirty="0"/>
              <a:t> возникают в аппарате </a:t>
            </a:r>
            <a:r>
              <a:rPr lang="ru-RU" altLang="ru-RU" sz="2400" dirty="0" err="1"/>
              <a:t>Гольджи</a:t>
            </a:r>
            <a:r>
              <a:rPr lang="ru-RU" altLang="ru-RU" sz="2400" dirty="0"/>
              <a:t> и содержат </a:t>
            </a:r>
            <a:r>
              <a:rPr lang="ru-RU" altLang="ru-RU" sz="2400" dirty="0" err="1"/>
              <a:t>люциферин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люциферазу</a:t>
            </a:r>
            <a:r>
              <a:rPr lang="ru-RU" altLang="ru-RU" sz="2400" dirty="0"/>
              <a:t> и </a:t>
            </a:r>
            <a:r>
              <a:rPr lang="ru-RU" altLang="ru-RU" sz="2400" dirty="0" err="1"/>
              <a:t>люциферин</a:t>
            </a:r>
            <a:r>
              <a:rPr lang="ru-RU" altLang="ru-RU" sz="2400" dirty="0"/>
              <a:t>-связанные белки, причем, рН среды влияет на способность </a:t>
            </a:r>
            <a:r>
              <a:rPr lang="ru-RU" altLang="ru-RU" sz="2400" dirty="0" err="1"/>
              <a:t>люциферина</a:t>
            </a:r>
            <a:r>
              <a:rPr lang="ru-RU" altLang="ru-RU" sz="2400" dirty="0"/>
              <a:t> связываться с белками или реагировать с </a:t>
            </a:r>
            <a:r>
              <a:rPr lang="ru-RU" altLang="ru-RU" sz="2400" dirty="0" err="1"/>
              <a:t>люциферазой</a:t>
            </a:r>
            <a:r>
              <a:rPr lang="ru-RU" altLang="ru-RU" sz="2400" dirty="0"/>
              <a:t>.</a:t>
            </a:r>
          </a:p>
        </p:txBody>
      </p:sp>
      <p:pic>
        <p:nvPicPr>
          <p:cNvPr id="27652" name="Рисунок 8" descr="1Nscintilla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8362" y="5438906"/>
            <a:ext cx="35004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80589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238376" y="428625"/>
            <a:ext cx="72866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prstClr val="black"/>
                </a:solidFill>
              </a:rPr>
              <a:t>7% известных динофлагеллят – паразиты водных организмов (рыбы, ракообразные, радиолярии, инфузории, диатомеи, другие динофлагелляты). Большинство паразитических видов относится к порядкам</a:t>
            </a:r>
            <a:r>
              <a:rPr lang="en-US" altLang="ru-RU" sz="2400">
                <a:solidFill>
                  <a:prstClr val="black"/>
                </a:solidFill>
              </a:rPr>
              <a:t> </a:t>
            </a:r>
            <a:r>
              <a:rPr lang="en-US" altLang="ru-RU" sz="2400" b="1">
                <a:solidFill>
                  <a:prstClr val="black"/>
                </a:solidFill>
              </a:rPr>
              <a:t>Syndiniales</a:t>
            </a:r>
            <a:r>
              <a:rPr lang="ru-RU" altLang="ru-RU" sz="2400" b="1">
                <a:solidFill>
                  <a:prstClr val="black"/>
                </a:solidFill>
              </a:rPr>
              <a:t> </a:t>
            </a:r>
            <a:r>
              <a:rPr lang="ru-RU" altLang="ru-RU" sz="2400">
                <a:solidFill>
                  <a:prstClr val="black"/>
                </a:solidFill>
              </a:rPr>
              <a:t>и</a:t>
            </a:r>
            <a:r>
              <a:rPr lang="en-US" altLang="ru-RU" sz="2400">
                <a:solidFill>
                  <a:prstClr val="black"/>
                </a:solidFill>
              </a:rPr>
              <a:t> </a:t>
            </a:r>
            <a:r>
              <a:rPr lang="en-US" altLang="ru-RU" sz="2400" b="1">
                <a:solidFill>
                  <a:prstClr val="black"/>
                </a:solidFill>
              </a:rPr>
              <a:t>Blastodiniales</a:t>
            </a:r>
            <a:endParaRPr lang="ru-RU" altLang="ru-RU" sz="2400">
              <a:solidFill>
                <a:prstClr val="black"/>
              </a:solidFill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781300"/>
            <a:ext cx="2447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 descr="2007-04-18_Page_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76" y="2500314"/>
            <a:ext cx="60801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189" y="4786314"/>
            <a:ext cx="2160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8212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4580" name="Содержимое 6" descr="2007-04-18_Page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"/>
            <a:ext cx="83248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53811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zoite-tol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426" y="1519239"/>
            <a:ext cx="5135563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03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63" y="229190"/>
            <a:ext cx="51179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России, например, еще в XVIII в. инфузорную землю добывали в </a:t>
            </a:r>
            <a:r>
              <a:rPr lang="ru-RU" dirty="0" err="1" smtClean="0"/>
              <a:t>Симбирской</a:t>
            </a:r>
            <a:r>
              <a:rPr lang="ru-RU" dirty="0" smtClean="0"/>
              <a:t> губернии. Сейчас в Ульяновской области на базе </a:t>
            </a:r>
            <a:r>
              <a:rPr lang="ru-RU" dirty="0" err="1" smtClean="0"/>
              <a:t>Инзенского</a:t>
            </a:r>
            <a:r>
              <a:rPr lang="ru-RU" dirty="0" smtClean="0"/>
              <a:t> месторождения действует крупный диатомовый комбинат, производящий теплоизоляционный кирпич и пенодиатомитовую крошку. Месторождения диатомита и трепела есть в Пензенской, Ростовской, Свердловской, Костромской, Калужской и многих других областях России. Трепел, добываемый неподалеку от г. Дмитрова Московской области, использовали как добавку в бетон при строительстве канала Москва–Волга. Когда крупные месторождения диатомита в 80-е гг. ХХ в. были обнаружены в Сибири, событие считали сопоставимым по значимости с открытием тюменского месторождения нефти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8823" y="5103674"/>
            <a:ext cx="10490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Инфузорная земля состоит в основном из аморфного кремнезема, который легко растворим в </a:t>
            </a:r>
            <a:r>
              <a:rPr lang="ru-RU" dirty="0" err="1" smtClean="0"/>
              <a:t>гидроксиде</a:t>
            </a:r>
            <a:r>
              <a:rPr lang="ru-RU" dirty="0" smtClean="0"/>
              <a:t> натрия. Поэтому ее применяли для производства жидкого стекла, представляющего собой растворимый силикат натрия. В смеси с глиной ее использовали для получения легковесных кирпичей, а в порошкообразном состоянии – как полирующее средство. Предполагается, например, что именно таким средством пользовались А.Страдивари и его ученики для полировки деревянных поверхностей смычковых инструментов.</a:t>
            </a:r>
            <a:endParaRPr lang="ru-RU" dirty="0"/>
          </a:p>
        </p:txBody>
      </p:sp>
      <p:pic>
        <p:nvPicPr>
          <p:cNvPr id="119810" name="Picture 2" descr="Кизельгур под микроскопом. Видно останки диатомовых водорослей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0394" y="955343"/>
            <a:ext cx="5650453" cy="34255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240843" y="4445337"/>
            <a:ext cx="32496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http://chemistry-chemists.com/N3_2012/U3/img/Si1.html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1524001" y="573088"/>
            <a:ext cx="6786563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В 1866 году </a:t>
            </a:r>
            <a:r>
              <a:rPr lang="ru-RU" altLang="ru-RU" b="1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Альфред Нобель</a:t>
            </a:r>
            <a:r>
              <a:rPr lang="ru-RU" altLang="ru-RU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изобрел динамит. Нитроглицерин - жидкое органическое вещество, открытое двадцатью годами ранее итальянцем Асканью Собреро, обладало колоссальной взрывчатой силой. Оно с успехом могло быть применено на практике, например в горнодобывающей промышленности. Но производство нитроглицерина чрезвычайно опасно. Первой жертвой взрыва на заводе оказался младший брат Альфреда - Эмиль. Таковой была его "плата за страх". </a:t>
            </a:r>
            <a:endParaRPr lang="ru-RU" altLang="ru-RU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prstClr val="black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Альфреду пришла идея смешать нитроглицерин с кизельгуром (так геологи называют пористую осадочную породу, состоящую из кремниевых скелетов морских водорослей - диатомей). Он назвал эту смесь динамитом (от греческого слова "дюнамис" - сила). Динамит оказался безопасным в употреблении и сразу же получил широчайшее применение. Историки справедливо считают создание динамита крупнейшим событием в пиротехнике после изобретения пороха</a:t>
            </a:r>
            <a:r>
              <a:rPr lang="ru-RU" altLang="ru-RU">
                <a:solidFill>
                  <a:srgbClr val="0033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ru-RU" altLang="ru-RU">
              <a:solidFill>
                <a:prstClr val="black"/>
              </a:solidFill>
            </a:endParaRPr>
          </a:p>
        </p:txBody>
      </p:sp>
      <p:pic>
        <p:nvPicPr>
          <p:cNvPr id="38915" name="Рисунок 2" descr="alnob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1" y="642939"/>
            <a:ext cx="1876425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7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7672" y="1032892"/>
            <a:ext cx="64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морских бухтах, загрязненных органическими веществами, </a:t>
            </a:r>
            <a:endParaRPr lang="ru-RU" dirty="0" smtClean="0"/>
          </a:p>
          <a:p>
            <a:r>
              <a:rPr lang="ru-RU" dirty="0" smtClean="0"/>
              <a:t>планктонные</a:t>
            </a:r>
            <a:r>
              <a:rPr lang="ru-RU" dirty="0" smtClean="0"/>
              <a:t> и бентосные </a:t>
            </a:r>
            <a:r>
              <a:rPr lang="ru-RU" dirty="0" smtClean="0"/>
              <a:t>диатомеи деятельно</a:t>
            </a:r>
            <a:r>
              <a:rPr lang="ru-RU" dirty="0" smtClean="0"/>
              <a:t> участвуют 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 процессах естественного очищения воды.</a:t>
            </a:r>
          </a:p>
          <a:p>
            <a:r>
              <a:rPr lang="ru-RU" dirty="0" smtClean="0"/>
              <a:t>        Некоторые виды служат хорошими индикаторами </a:t>
            </a:r>
            <a:endParaRPr lang="ru-RU" dirty="0" smtClean="0"/>
          </a:p>
          <a:p>
            <a:r>
              <a:rPr lang="ru-RU" dirty="0" smtClean="0"/>
              <a:t>загрязнения</a:t>
            </a:r>
            <a:r>
              <a:rPr lang="ru-RU" dirty="0" smtClean="0"/>
              <a:t> морской воды различными стоками </a:t>
            </a:r>
            <a:r>
              <a:rPr lang="ru-RU" dirty="0" smtClean="0"/>
              <a:t>и нефтепродуктами</a:t>
            </a:r>
            <a:r>
              <a:rPr lang="ru-RU" dirty="0" smtClean="0"/>
              <a:t>, их используют при оценке санитарного </a:t>
            </a:r>
            <a:endParaRPr lang="ru-RU" dirty="0" smtClean="0"/>
          </a:p>
          <a:p>
            <a:r>
              <a:rPr lang="ru-RU" dirty="0" smtClean="0"/>
              <a:t>состояния</a:t>
            </a:r>
            <a:r>
              <a:rPr lang="ru-RU" dirty="0" smtClean="0"/>
              <a:t> прибрежных морских вод.</a:t>
            </a:r>
          </a:p>
        </p:txBody>
      </p:sp>
      <p:pic>
        <p:nvPicPr>
          <p:cNvPr id="121858" name="Picture 2" descr="Диатомовые водоросли (60X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855" y="950200"/>
            <a:ext cx="3542969" cy="3587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4813"/>
            <a:ext cx="8543925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131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3062</Words>
  <Application>Microsoft Office PowerPoint</Application>
  <PresentationFormat>Произвольный</PresentationFormat>
  <Paragraphs>247</Paragraphs>
  <Slides>54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Роль водорослей в жизни человека (2 часть)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Класс Fucophyceae</vt:lpstr>
      <vt:lpstr>Слайд 17</vt:lpstr>
      <vt:lpstr>Слайд 18</vt:lpstr>
      <vt:lpstr>Слайд 19</vt:lpstr>
      <vt:lpstr>Минеральные вещества в бурых водорослях</vt:lpstr>
      <vt:lpstr>Йод в бурых водорослях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Производство альгинатов в мире к концу 20 века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водорослей в жизни человека</dc:title>
  <dc:creator>Галина Алексеевна Белякова</dc:creator>
  <cp:lastModifiedBy>MSU924-1</cp:lastModifiedBy>
  <cp:revision>24</cp:revision>
  <dcterms:created xsi:type="dcterms:W3CDTF">2015-04-08T11:57:20Z</dcterms:created>
  <dcterms:modified xsi:type="dcterms:W3CDTF">2015-04-29T11:54:57Z</dcterms:modified>
</cp:coreProperties>
</file>